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Masters/slideMaster1.xml" ContentType="application/vnd.openxmlformats-officedocument.presentationml.slideMaster+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notesMasterIdLst>
    <p:notesMasterId r:id="rId39"/>
  </p:notesMasterIdLst>
  <p:handoutMasterIdLst>
    <p:handoutMasterId r:id="rId40"/>
  </p:handoutMasterIdLst>
  <p:sldIdLst>
    <p:sldId id="276" r:id="rId2"/>
    <p:sldId id="432" r:id="rId3"/>
    <p:sldId id="411" r:id="rId4"/>
    <p:sldId id="413" r:id="rId5"/>
    <p:sldId id="414" r:id="rId6"/>
    <p:sldId id="415" r:id="rId7"/>
    <p:sldId id="416" r:id="rId8"/>
    <p:sldId id="418" r:id="rId9"/>
    <p:sldId id="417" r:id="rId10"/>
    <p:sldId id="440" r:id="rId11"/>
    <p:sldId id="419" r:id="rId12"/>
    <p:sldId id="433" r:id="rId13"/>
    <p:sldId id="434" r:id="rId14"/>
    <p:sldId id="435" r:id="rId15"/>
    <p:sldId id="420" r:id="rId16"/>
    <p:sldId id="441" r:id="rId17"/>
    <p:sldId id="421" r:id="rId18"/>
    <p:sldId id="422" r:id="rId19"/>
    <p:sldId id="423" r:id="rId20"/>
    <p:sldId id="424" r:id="rId21"/>
    <p:sldId id="425" r:id="rId22"/>
    <p:sldId id="426" r:id="rId23"/>
    <p:sldId id="439" r:id="rId24"/>
    <p:sldId id="438" r:id="rId25"/>
    <p:sldId id="427" r:id="rId26"/>
    <p:sldId id="428" r:id="rId27"/>
    <p:sldId id="442" r:id="rId28"/>
    <p:sldId id="443" r:id="rId29"/>
    <p:sldId id="429" r:id="rId30"/>
    <p:sldId id="445" r:id="rId31"/>
    <p:sldId id="444" r:id="rId32"/>
    <p:sldId id="446" r:id="rId33"/>
    <p:sldId id="430" r:id="rId34"/>
    <p:sldId id="447" r:id="rId35"/>
    <p:sldId id="431" r:id="rId36"/>
    <p:sldId id="436" r:id="rId37"/>
    <p:sldId id="437" r:id="rId38"/>
  </p:sldIdLst>
  <p:sldSz cx="9144000" cy="6858000" type="screen4x3"/>
  <p:notesSz cx="6797675" cy="9928225"/>
  <p:defaultTextStyle>
    <a:defPPr>
      <a:defRPr lang="sv-S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3464"/>
  </p:normalViewPr>
  <p:slideViewPr>
    <p:cSldViewPr snapToGrid="0" snapToObjects="1">
      <p:cViewPr>
        <p:scale>
          <a:sx n="96" d="100"/>
          <a:sy n="96" d="100"/>
        </p:scale>
        <p:origin x="2070" y="24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47" Type="http://schemas.openxmlformats.org/officeDocument/2006/relationships/customXml" Target="../customXml/item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45"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customXml" Target="../customXml/item2.xml"/><Relationship Id="rId20" Type="http://schemas.openxmlformats.org/officeDocument/2006/relationships/slide" Target="slides/slide19.xml"/><Relationship Id="rId4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1" y="0"/>
            <a:ext cx="2945659" cy="496411"/>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sz="quarter" idx="1"/>
          </p:nvPr>
        </p:nvSpPr>
        <p:spPr>
          <a:xfrm>
            <a:off x="3850444" y="0"/>
            <a:ext cx="2945659" cy="496411"/>
          </a:xfrm>
          <a:prstGeom prst="rect">
            <a:avLst/>
          </a:prstGeom>
        </p:spPr>
        <p:txBody>
          <a:bodyPr vert="horz" lIns="91440" tIns="45720" rIns="91440" bIns="45720" rtlCol="0"/>
          <a:lstStyle>
            <a:lvl1pPr algn="r">
              <a:defRPr sz="1200"/>
            </a:lvl1pPr>
          </a:lstStyle>
          <a:p>
            <a:fld id="{A04724AD-FA34-4904-90B7-DC4A10C4FEC4}" type="datetimeFigureOut">
              <a:rPr lang="sv-SE" smtClean="0"/>
              <a:t>2025-03-18</a:t>
            </a:fld>
            <a:endParaRPr lang="sv-SE"/>
          </a:p>
        </p:txBody>
      </p:sp>
      <p:sp>
        <p:nvSpPr>
          <p:cNvPr id="4" name="Platshållare för sidfot 3"/>
          <p:cNvSpPr>
            <a:spLocks noGrp="1"/>
          </p:cNvSpPr>
          <p:nvPr>
            <p:ph type="ftr" sz="quarter" idx="2"/>
          </p:nvPr>
        </p:nvSpPr>
        <p:spPr>
          <a:xfrm>
            <a:off x="1" y="9430091"/>
            <a:ext cx="2945659" cy="496411"/>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p:cNvSpPr>
            <a:spLocks noGrp="1"/>
          </p:cNvSpPr>
          <p:nvPr>
            <p:ph type="sldNum" sz="quarter" idx="3"/>
          </p:nvPr>
        </p:nvSpPr>
        <p:spPr>
          <a:xfrm>
            <a:off x="3850444" y="9430091"/>
            <a:ext cx="2945659" cy="496411"/>
          </a:xfrm>
          <a:prstGeom prst="rect">
            <a:avLst/>
          </a:prstGeom>
        </p:spPr>
        <p:txBody>
          <a:bodyPr vert="horz" lIns="91440" tIns="45720" rIns="91440" bIns="45720" rtlCol="0" anchor="b"/>
          <a:lstStyle>
            <a:lvl1pPr algn="r">
              <a:defRPr sz="1200"/>
            </a:lvl1pPr>
          </a:lstStyle>
          <a:p>
            <a:fld id="{04E53C19-F4F1-4394-9F3F-0569A349F3CC}" type="slidenum">
              <a:rPr lang="sv-SE" smtClean="0"/>
              <a:t>‹#›</a:t>
            </a:fld>
            <a:endParaRPr lang="sv-SE"/>
          </a:p>
        </p:txBody>
      </p:sp>
    </p:spTree>
    <p:extLst>
      <p:ext uri="{BB962C8B-B14F-4D97-AF65-F5344CB8AC3E}">
        <p14:creationId xmlns:p14="http://schemas.microsoft.com/office/powerpoint/2010/main" val="8149561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46400" cy="496967"/>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49688" y="0"/>
            <a:ext cx="2946400" cy="496967"/>
          </a:xfrm>
          <a:prstGeom prst="rect">
            <a:avLst/>
          </a:prstGeom>
        </p:spPr>
        <p:txBody>
          <a:bodyPr vert="horz" lIns="91440" tIns="45720" rIns="91440" bIns="45720" rtlCol="0"/>
          <a:lstStyle>
            <a:lvl1pPr algn="r">
              <a:defRPr sz="1200"/>
            </a:lvl1pPr>
          </a:lstStyle>
          <a:p>
            <a:fld id="{983F5D57-8C67-416B-9910-1DB9F0D7D713}" type="datetimeFigureOut">
              <a:rPr lang="sv-SE" smtClean="0"/>
              <a:t>2025-03-18</a:t>
            </a:fld>
            <a:endParaRPr lang="sv-SE"/>
          </a:p>
        </p:txBody>
      </p:sp>
      <p:sp>
        <p:nvSpPr>
          <p:cNvPr id="4" name="Platshållare för bildobjekt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79450" y="4715629"/>
            <a:ext cx="5438775" cy="4467939"/>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9429671"/>
            <a:ext cx="2946400" cy="496966"/>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49688" y="9429671"/>
            <a:ext cx="2946400" cy="496966"/>
          </a:xfrm>
          <a:prstGeom prst="rect">
            <a:avLst/>
          </a:prstGeom>
        </p:spPr>
        <p:txBody>
          <a:bodyPr vert="horz" lIns="91440" tIns="45720" rIns="91440" bIns="45720" rtlCol="0" anchor="b"/>
          <a:lstStyle>
            <a:lvl1pPr algn="r">
              <a:defRPr sz="1200"/>
            </a:lvl1pPr>
          </a:lstStyle>
          <a:p>
            <a:fld id="{D4DDEC72-0504-4236-9E47-C7C86A9C0052}" type="slidenum">
              <a:rPr lang="sv-SE" smtClean="0"/>
              <a:t>‹#›</a:t>
            </a:fld>
            <a:endParaRPr lang="sv-SE"/>
          </a:p>
        </p:txBody>
      </p:sp>
    </p:spTree>
    <p:extLst>
      <p:ext uri="{BB962C8B-B14F-4D97-AF65-F5344CB8AC3E}">
        <p14:creationId xmlns:p14="http://schemas.microsoft.com/office/powerpoint/2010/main" val="40732988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2130425"/>
            <a:ext cx="7772400" cy="1470025"/>
          </a:xfrm>
        </p:spPr>
        <p:txBody>
          <a:bodyPr/>
          <a:lstStyle/>
          <a:p>
            <a:r>
              <a:rPr lang="sv-SE"/>
              <a:t>Klicka här för att ändra format</a:t>
            </a:r>
          </a:p>
        </p:txBody>
      </p:sp>
      <p:sp>
        <p:nvSpPr>
          <p:cNvPr id="3" name="Underrubri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här för att ändra format på underrubrik i bakgrunden</a:t>
            </a:r>
          </a:p>
        </p:txBody>
      </p:sp>
      <p:sp>
        <p:nvSpPr>
          <p:cNvPr id="4" name="Platshållare för datum 3"/>
          <p:cNvSpPr>
            <a:spLocks noGrp="1"/>
          </p:cNvSpPr>
          <p:nvPr>
            <p:ph type="dt" sz="half" idx="10"/>
          </p:nvPr>
        </p:nvSpPr>
        <p:spPr/>
        <p:txBody>
          <a:bodyPr/>
          <a:lstStyle/>
          <a:p>
            <a:fld id="{5779BAD4-422C-B74A-A118-A979FF52E058}" type="datetimeFigureOut">
              <a:rPr lang="sv-SE" smtClean="0"/>
              <a:t>2025-03-18</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38517C11-CF2D-EB4C-B429-C11D8B97DF7C}" type="slidenum">
              <a:rPr lang="sv-SE" smtClean="0"/>
              <a:t>‹#›</a:t>
            </a:fld>
            <a:endParaRPr lang="sv-S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5779BAD4-422C-B74A-A118-A979FF52E058}" type="datetimeFigureOut">
              <a:rPr lang="sv-SE" smtClean="0"/>
              <a:t>2025-03-18</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38517C11-CF2D-EB4C-B429-C11D8B97DF7C}" type="slidenum">
              <a:rPr lang="sv-SE" smtClean="0"/>
              <a:t>‹#›</a:t>
            </a:fld>
            <a:endParaRPr lang="sv-S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274638"/>
            <a:ext cx="2057400" cy="5851525"/>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457200" y="274638"/>
            <a:ext cx="6019800" cy="5851525"/>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5779BAD4-422C-B74A-A118-A979FF52E058}" type="datetimeFigureOut">
              <a:rPr lang="sv-SE" smtClean="0"/>
              <a:t>2025-03-18</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38517C11-CF2D-EB4C-B429-C11D8B97DF7C}" type="slidenum">
              <a:rPr lang="sv-SE" smtClean="0"/>
              <a:t>‹#›</a:t>
            </a:fld>
            <a:endParaRPr lang="sv-S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5779BAD4-422C-B74A-A118-A979FF52E058}" type="datetimeFigureOut">
              <a:rPr lang="sv-SE" smtClean="0"/>
              <a:t>2025-03-18</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38517C11-CF2D-EB4C-B429-C11D8B97DF7C}" type="slidenum">
              <a:rPr lang="sv-SE" smtClean="0"/>
              <a:t>‹#›</a:t>
            </a:fld>
            <a:endParaRPr lang="sv-S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4406900"/>
            <a:ext cx="7772400" cy="1362075"/>
          </a:xfrm>
        </p:spPr>
        <p:txBody>
          <a:bodyPr anchor="t"/>
          <a:lstStyle>
            <a:lvl1pPr algn="l">
              <a:defRPr sz="4000" b="1" cap="all"/>
            </a:lvl1pPr>
          </a:lstStyle>
          <a:p>
            <a:r>
              <a:rPr lang="sv-SE"/>
              <a:t>Klicka här för att ändra format</a:t>
            </a:r>
          </a:p>
        </p:txBody>
      </p:sp>
      <p:sp>
        <p:nvSpPr>
          <p:cNvPr id="3" name="Platshållare för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Platshållare för datum 3"/>
          <p:cNvSpPr>
            <a:spLocks noGrp="1"/>
          </p:cNvSpPr>
          <p:nvPr>
            <p:ph type="dt" sz="half" idx="10"/>
          </p:nvPr>
        </p:nvSpPr>
        <p:spPr/>
        <p:txBody>
          <a:bodyPr/>
          <a:lstStyle/>
          <a:p>
            <a:fld id="{5779BAD4-422C-B74A-A118-A979FF52E058}" type="datetimeFigureOut">
              <a:rPr lang="sv-SE" smtClean="0"/>
              <a:t>2025-03-18</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38517C11-CF2D-EB4C-B429-C11D8B97DF7C}" type="slidenum">
              <a:rPr lang="sv-SE" smtClean="0"/>
              <a:t>‹#›</a:t>
            </a:fld>
            <a:endParaRPr lang="sv-S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p:cNvSpPr>
            <a:spLocks noGrp="1"/>
          </p:cNvSpPr>
          <p:nvPr>
            <p:ph type="dt" sz="half" idx="10"/>
          </p:nvPr>
        </p:nvSpPr>
        <p:spPr/>
        <p:txBody>
          <a:bodyPr/>
          <a:lstStyle/>
          <a:p>
            <a:fld id="{5779BAD4-422C-B74A-A118-A979FF52E058}" type="datetimeFigureOut">
              <a:rPr lang="sv-SE" smtClean="0"/>
              <a:t>2025-03-18</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38517C11-CF2D-EB4C-B429-C11D8B97DF7C}" type="slidenum">
              <a:rPr lang="sv-SE" smtClean="0"/>
              <a:t>‹#›</a:t>
            </a:fld>
            <a:endParaRPr lang="sv-S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lvl1pPr>
          </a:lstStyle>
          <a:p>
            <a:r>
              <a:rPr lang="sv-SE"/>
              <a:t>Klicka här för att ändra format</a:t>
            </a:r>
          </a:p>
        </p:txBody>
      </p:sp>
      <p:sp>
        <p:nvSpPr>
          <p:cNvPr id="3" name="Platshållare för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p:cNvSpPr>
            <a:spLocks noGrp="1"/>
          </p:cNvSpPr>
          <p:nvPr>
            <p:ph type="dt" sz="half" idx="10"/>
          </p:nvPr>
        </p:nvSpPr>
        <p:spPr/>
        <p:txBody>
          <a:bodyPr/>
          <a:lstStyle/>
          <a:p>
            <a:fld id="{5779BAD4-422C-B74A-A118-A979FF52E058}" type="datetimeFigureOut">
              <a:rPr lang="sv-SE" smtClean="0"/>
              <a:t>2025-03-18</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38517C11-CF2D-EB4C-B429-C11D8B97DF7C}" type="slidenum">
              <a:rPr lang="sv-SE" smtClean="0"/>
              <a:t>‹#›</a:t>
            </a:fld>
            <a:endParaRPr lang="sv-S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datum 2"/>
          <p:cNvSpPr>
            <a:spLocks noGrp="1"/>
          </p:cNvSpPr>
          <p:nvPr>
            <p:ph type="dt" sz="half" idx="10"/>
          </p:nvPr>
        </p:nvSpPr>
        <p:spPr/>
        <p:txBody>
          <a:bodyPr/>
          <a:lstStyle/>
          <a:p>
            <a:fld id="{5779BAD4-422C-B74A-A118-A979FF52E058}" type="datetimeFigureOut">
              <a:rPr lang="sv-SE" smtClean="0"/>
              <a:t>2025-03-18</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38517C11-CF2D-EB4C-B429-C11D8B97DF7C}" type="slidenum">
              <a:rPr lang="sv-SE" smtClean="0"/>
              <a:t>‹#›</a:t>
            </a:fld>
            <a:endParaRPr lang="sv-S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5779BAD4-422C-B74A-A118-A979FF52E058}" type="datetimeFigureOut">
              <a:rPr lang="sv-SE" smtClean="0"/>
              <a:t>2025-03-18</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38517C11-CF2D-EB4C-B429-C11D8B97DF7C}" type="slidenum">
              <a:rPr lang="sv-SE" smtClean="0"/>
              <a:t>‹#›</a:t>
            </a:fld>
            <a:endParaRPr lang="sv-S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0" y="273050"/>
            <a:ext cx="3008313" cy="1162050"/>
          </a:xfrm>
        </p:spPr>
        <p:txBody>
          <a:bodyPr anchor="b"/>
          <a:lstStyle>
            <a:lvl1pPr algn="l">
              <a:defRPr sz="2000" b="1"/>
            </a:lvl1pPr>
          </a:lstStyle>
          <a:p>
            <a:r>
              <a:rPr lang="sv-SE"/>
              <a:t>Klicka här för att ändra format</a:t>
            </a:r>
          </a:p>
        </p:txBody>
      </p:sp>
      <p:sp>
        <p:nvSpPr>
          <p:cNvPr id="3" name="Platshållare för innehåll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datum 4"/>
          <p:cNvSpPr>
            <a:spLocks noGrp="1"/>
          </p:cNvSpPr>
          <p:nvPr>
            <p:ph type="dt" sz="half" idx="10"/>
          </p:nvPr>
        </p:nvSpPr>
        <p:spPr/>
        <p:txBody>
          <a:bodyPr/>
          <a:lstStyle/>
          <a:p>
            <a:fld id="{5779BAD4-422C-B74A-A118-A979FF52E058}" type="datetimeFigureOut">
              <a:rPr lang="sv-SE" smtClean="0"/>
              <a:t>2025-03-18</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38517C11-CF2D-EB4C-B429-C11D8B97DF7C}" type="slidenum">
              <a:rPr lang="sv-SE" smtClean="0"/>
              <a:t>‹#›</a:t>
            </a:fld>
            <a:endParaRPr lang="sv-S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4800600"/>
            <a:ext cx="5486400" cy="566738"/>
          </a:xfrm>
        </p:spPr>
        <p:txBody>
          <a:bodyPr anchor="b"/>
          <a:lstStyle>
            <a:lvl1pPr algn="l">
              <a:defRPr sz="2000" b="1"/>
            </a:lvl1pPr>
          </a:lstStyle>
          <a:p>
            <a:r>
              <a:rPr lang="sv-SE"/>
              <a:t>Klicka här för att ändra format</a:t>
            </a:r>
          </a:p>
        </p:txBody>
      </p:sp>
      <p:sp>
        <p:nvSpPr>
          <p:cNvPr id="3" name="Platshållare för bild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p>
        </p:txBody>
      </p:sp>
      <p:sp>
        <p:nvSpPr>
          <p:cNvPr id="4" name="Platshållare för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datum 4"/>
          <p:cNvSpPr>
            <a:spLocks noGrp="1"/>
          </p:cNvSpPr>
          <p:nvPr>
            <p:ph type="dt" sz="half" idx="10"/>
          </p:nvPr>
        </p:nvSpPr>
        <p:spPr/>
        <p:txBody>
          <a:bodyPr/>
          <a:lstStyle/>
          <a:p>
            <a:fld id="{5779BAD4-422C-B74A-A118-A979FF52E058}" type="datetimeFigureOut">
              <a:rPr lang="sv-SE" smtClean="0"/>
              <a:t>2025-03-18</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38517C11-CF2D-EB4C-B429-C11D8B97DF7C}" type="slidenum">
              <a:rPr lang="sv-SE" smtClean="0"/>
              <a:t>‹#›</a:t>
            </a:fld>
            <a:endParaRPr lang="sv-S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v-SE"/>
              <a:t>Klicka här för att ändra format</a:t>
            </a:r>
          </a:p>
        </p:txBody>
      </p:sp>
      <p:sp>
        <p:nvSpPr>
          <p:cNvPr id="3" name="Platshållare för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79BAD4-422C-B74A-A118-A979FF52E058}" type="datetimeFigureOut">
              <a:rPr lang="sv-SE" smtClean="0"/>
              <a:t>2025-03-18</a:t>
            </a:fld>
            <a:endParaRPr lang="sv-SE"/>
          </a:p>
        </p:txBody>
      </p:sp>
      <p:sp>
        <p:nvSpPr>
          <p:cNvPr id="5" name="Platshållare för sidfo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517C11-CF2D-EB4C-B429-C11D8B97DF7C}" type="slidenum">
              <a:rPr lang="sv-SE" smtClean="0"/>
              <a:t>‹#›</a:t>
            </a:fld>
            <a:endParaRPr lang="sv-SE"/>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sv-S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57200" y="274638"/>
            <a:ext cx="8229600" cy="1143000"/>
          </a:xfrm>
        </p:spPr>
        <p:txBody>
          <a:bodyPr anchor="ctr">
            <a:noAutofit/>
          </a:bodyPr>
          <a:lstStyle/>
          <a:p>
            <a:br>
              <a:rPr lang="sv-SE" sz="2400" dirty="0"/>
            </a:br>
            <a:br>
              <a:rPr lang="sv-SE" sz="2400" dirty="0"/>
            </a:br>
            <a:br>
              <a:rPr lang="sv-SE" sz="2400" dirty="0"/>
            </a:br>
            <a:br>
              <a:rPr lang="sv-SE" sz="2400" dirty="0"/>
            </a:br>
            <a:br>
              <a:rPr lang="sv-SE" sz="2400" dirty="0"/>
            </a:br>
            <a:br>
              <a:rPr lang="sv-SE" sz="2400" dirty="0"/>
            </a:br>
            <a:br>
              <a:rPr lang="sv-SE" sz="2400" dirty="0"/>
            </a:br>
            <a:br>
              <a:rPr lang="sv-SE" sz="2400" dirty="0"/>
            </a:br>
            <a:r>
              <a:rPr lang="sv-SE" sz="2400" dirty="0"/>
              <a:t>AB 25 &amp; ABPU 25</a:t>
            </a:r>
            <a:br>
              <a:rPr lang="sv-SE" sz="2400" dirty="0"/>
            </a:br>
            <a:r>
              <a:rPr lang="sv-SE" sz="2400" dirty="0"/>
              <a:t>Carl Johan Törnos</a:t>
            </a:r>
            <a:br>
              <a:rPr lang="sv-SE" sz="2400" dirty="0"/>
            </a:br>
            <a:r>
              <a:rPr lang="sv-SE" sz="2400" dirty="0"/>
              <a:t>Terra Advokat AB </a:t>
            </a:r>
          </a:p>
        </p:txBody>
      </p:sp>
      <p:sp>
        <p:nvSpPr>
          <p:cNvPr id="4" name="Google Shape;170;p22">
            <a:extLst>
              <a:ext uri="{FF2B5EF4-FFF2-40B4-BE49-F238E27FC236}">
                <a16:creationId xmlns:a16="http://schemas.microsoft.com/office/drawing/2014/main" id="{4FCA9170-F0F7-86B6-0B65-C0CCCCB1E2D6}"/>
              </a:ext>
            </a:extLst>
          </p:cNvPr>
          <p:cNvSpPr/>
          <p:nvPr/>
        </p:nvSpPr>
        <p:spPr>
          <a:xfrm>
            <a:off x="0" y="0"/>
            <a:ext cx="351300" cy="6858000"/>
          </a:xfrm>
          <a:prstGeom prst="rect">
            <a:avLst/>
          </a:prstGeom>
          <a:gradFill>
            <a:gsLst>
              <a:gs pos="0">
                <a:srgbClr val="5CAA5F"/>
              </a:gs>
              <a:gs pos="100000">
                <a:srgbClr val="325233"/>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22867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F6BBD8-EBFD-D86B-E707-883D4F83C29C}"/>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6F34C903-88AF-BBAE-2D34-2B4895FBF0A8}"/>
              </a:ext>
            </a:extLst>
          </p:cNvPr>
          <p:cNvSpPr>
            <a:spLocks noGrp="1"/>
          </p:cNvSpPr>
          <p:nvPr>
            <p:ph type="title"/>
          </p:nvPr>
        </p:nvSpPr>
        <p:spPr/>
        <p:txBody>
          <a:bodyPr/>
          <a:lstStyle/>
          <a:p>
            <a:endParaRPr lang="sv-SE" dirty="0"/>
          </a:p>
        </p:txBody>
      </p:sp>
      <p:sp>
        <p:nvSpPr>
          <p:cNvPr id="3" name="Platshållare för innehåll 2">
            <a:extLst>
              <a:ext uri="{FF2B5EF4-FFF2-40B4-BE49-F238E27FC236}">
                <a16:creationId xmlns:a16="http://schemas.microsoft.com/office/drawing/2014/main" id="{3B0508D5-58ED-5AB2-5E7E-5ACA77E741C1}"/>
              </a:ext>
            </a:extLst>
          </p:cNvPr>
          <p:cNvSpPr>
            <a:spLocks noGrp="1"/>
          </p:cNvSpPr>
          <p:nvPr>
            <p:ph idx="1"/>
          </p:nvPr>
        </p:nvSpPr>
        <p:spPr/>
        <p:txBody>
          <a:bodyPr>
            <a:normAutofit/>
          </a:bodyPr>
          <a:lstStyle/>
          <a:p>
            <a:pPr marL="447675" lvl="1" indent="0">
              <a:buNone/>
              <a:tabLst>
                <a:tab pos="630238" algn="l"/>
              </a:tabLst>
            </a:pPr>
            <a:r>
              <a:rPr lang="sv-SE" sz="2400" b="1" dirty="0"/>
              <a:t>Kapitel 3 Utförande </a:t>
            </a:r>
          </a:p>
          <a:p>
            <a:pPr marL="447675" lvl="1" indent="0">
              <a:buNone/>
              <a:tabLst>
                <a:tab pos="630238" algn="l"/>
              </a:tabLst>
            </a:pPr>
            <a:r>
              <a:rPr lang="sv-SE" sz="2400" dirty="0"/>
              <a:t>1 § Parterna ska samverka och även i övrigt agera lojalt gentemot varandra.</a:t>
            </a:r>
          </a:p>
          <a:p>
            <a:pPr marL="447675" lvl="1" indent="0">
              <a:buNone/>
              <a:tabLst>
                <a:tab pos="630238" algn="l"/>
              </a:tabLst>
            </a:pPr>
            <a:r>
              <a:rPr lang="sv-SE" sz="2400" dirty="0"/>
              <a:t>§ 2 Parterna ska verka för en god kommunikation med varandra. </a:t>
            </a:r>
          </a:p>
          <a:p>
            <a:pPr marL="447675" lvl="1" indent="0">
              <a:buNone/>
              <a:tabLst>
                <a:tab pos="630238" algn="l"/>
              </a:tabLst>
            </a:pPr>
            <a:r>
              <a:rPr lang="sv-SE" sz="2400" dirty="0"/>
              <a:t>En underrättelse ska vara ändamålsenligt utformad. Underrättelse ska besvaras om det inte framstår som uppenbart obehövligt. </a:t>
            </a:r>
          </a:p>
        </p:txBody>
      </p:sp>
      <p:pic>
        <p:nvPicPr>
          <p:cNvPr id="4" name="Google Shape;171;p22">
            <a:extLst>
              <a:ext uri="{FF2B5EF4-FFF2-40B4-BE49-F238E27FC236}">
                <a16:creationId xmlns:a16="http://schemas.microsoft.com/office/drawing/2014/main" id="{D86CB78D-A7D7-6A65-271A-2C95CC856E8B}"/>
              </a:ext>
            </a:extLst>
          </p:cNvPr>
          <p:cNvPicPr preferRelativeResize="0"/>
          <p:nvPr/>
        </p:nvPicPr>
        <p:blipFill rotWithShape="1">
          <a:blip r:embed="rId2">
            <a:alphaModFix/>
          </a:blip>
          <a:srcRect/>
          <a:stretch/>
        </p:blipFill>
        <p:spPr>
          <a:xfrm>
            <a:off x="7787625" y="5461354"/>
            <a:ext cx="1139073" cy="1139073"/>
          </a:xfrm>
          <a:prstGeom prst="rect">
            <a:avLst/>
          </a:prstGeom>
          <a:noFill/>
          <a:ln>
            <a:noFill/>
          </a:ln>
        </p:spPr>
      </p:pic>
      <p:sp>
        <p:nvSpPr>
          <p:cNvPr id="5" name="Google Shape;170;p22">
            <a:extLst>
              <a:ext uri="{FF2B5EF4-FFF2-40B4-BE49-F238E27FC236}">
                <a16:creationId xmlns:a16="http://schemas.microsoft.com/office/drawing/2014/main" id="{AEE3D9AA-7653-C3DA-1F84-7B646DCB9016}"/>
              </a:ext>
            </a:extLst>
          </p:cNvPr>
          <p:cNvSpPr/>
          <p:nvPr/>
        </p:nvSpPr>
        <p:spPr>
          <a:xfrm>
            <a:off x="0" y="0"/>
            <a:ext cx="351300" cy="6858000"/>
          </a:xfrm>
          <a:prstGeom prst="rect">
            <a:avLst/>
          </a:prstGeom>
          <a:gradFill>
            <a:gsLst>
              <a:gs pos="0">
                <a:srgbClr val="5CAA5F"/>
              </a:gs>
              <a:gs pos="100000">
                <a:srgbClr val="325233"/>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0975647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endParaRPr lang="sv-SE" dirty="0"/>
          </a:p>
        </p:txBody>
      </p:sp>
      <p:sp>
        <p:nvSpPr>
          <p:cNvPr id="3" name="Platshållare för innehåll 2"/>
          <p:cNvSpPr>
            <a:spLocks noGrp="1"/>
          </p:cNvSpPr>
          <p:nvPr>
            <p:ph idx="1"/>
          </p:nvPr>
        </p:nvSpPr>
        <p:spPr/>
        <p:txBody>
          <a:bodyPr>
            <a:normAutofit fontScale="92500"/>
          </a:bodyPr>
          <a:lstStyle/>
          <a:p>
            <a:pPr marL="447675" lvl="1" indent="0">
              <a:buNone/>
              <a:tabLst>
                <a:tab pos="630238" algn="l"/>
              </a:tabLst>
            </a:pPr>
            <a:r>
              <a:rPr lang="sv-SE" sz="2400" b="1" dirty="0"/>
              <a:t>Kapitel 3 Utförande </a:t>
            </a:r>
          </a:p>
          <a:p>
            <a:pPr marL="790575" lvl="1" indent="-342900">
              <a:buFontTx/>
              <a:buChar char="-"/>
              <a:tabLst>
                <a:tab pos="630238" algn="l"/>
              </a:tabLst>
            </a:pPr>
            <a:r>
              <a:rPr lang="sv-SE" sz="2400" dirty="0"/>
              <a:t>Nya begrepp: </a:t>
            </a:r>
          </a:p>
          <a:p>
            <a:pPr marL="447675" lvl="1" indent="0">
              <a:buNone/>
              <a:tabLst>
                <a:tab pos="630238" algn="l"/>
              </a:tabLst>
            </a:pPr>
            <a:r>
              <a:rPr lang="sv-SE" sz="2400" b="1" dirty="0"/>
              <a:t>Projektplan 9 §: </a:t>
            </a:r>
            <a:r>
              <a:rPr lang="sv-SE" sz="2400" dirty="0"/>
              <a:t>i projektplanen ska entreprenören redogöra för:</a:t>
            </a:r>
          </a:p>
          <a:p>
            <a:pPr marL="447675" lvl="1" indent="0">
              <a:buNone/>
              <a:tabLst>
                <a:tab pos="630238" algn="l"/>
              </a:tabLst>
            </a:pPr>
            <a:r>
              <a:rPr lang="sv-SE" sz="2400" dirty="0"/>
              <a:t> kvalitet – ange olika slags kvalitetspåverkande åtgärder</a:t>
            </a:r>
          </a:p>
          <a:p>
            <a:pPr marL="447675" lvl="1" indent="0">
              <a:buNone/>
              <a:tabLst>
                <a:tab pos="630238" algn="l"/>
              </a:tabLst>
            </a:pPr>
            <a:r>
              <a:rPr lang="sv-SE" sz="2400" dirty="0"/>
              <a:t> miljö – ange hur miljökrav i kontrakt och i lag uppfylls</a:t>
            </a:r>
          </a:p>
          <a:p>
            <a:pPr marL="447675" lvl="1" indent="0">
              <a:buNone/>
              <a:tabLst>
                <a:tab pos="630238" algn="l"/>
              </a:tabLst>
            </a:pPr>
            <a:r>
              <a:rPr lang="sv-SE" sz="2400" dirty="0"/>
              <a:t>arbetsmiljö: ange hur arbetsmiljökrav i kontrakt och lag uppfylls</a:t>
            </a:r>
          </a:p>
          <a:p>
            <a:pPr marL="447675" lvl="1" indent="0">
              <a:buNone/>
              <a:tabLst>
                <a:tab pos="630238" algn="l"/>
              </a:tabLst>
            </a:pPr>
            <a:r>
              <a:rPr lang="sv-SE" sz="2400" dirty="0"/>
              <a:t>informationshantering inklusive informationssäkerhet – säkerställa utförande i enlighet med de krav som anges kontraktshandlingarna. </a:t>
            </a:r>
          </a:p>
          <a:p>
            <a:pPr marL="447675" lvl="1" indent="0">
              <a:buNone/>
              <a:tabLst>
                <a:tab pos="630238" algn="l"/>
              </a:tabLst>
            </a:pPr>
            <a:r>
              <a:rPr lang="sv-SE" sz="2400" dirty="0"/>
              <a:t>Notera stoppningsrätt i § 10 – entreprenaden får inte påbörjas! </a:t>
            </a:r>
          </a:p>
        </p:txBody>
      </p:sp>
      <p:pic>
        <p:nvPicPr>
          <p:cNvPr id="4" name="Google Shape;171;p22">
            <a:extLst>
              <a:ext uri="{FF2B5EF4-FFF2-40B4-BE49-F238E27FC236}">
                <a16:creationId xmlns:a16="http://schemas.microsoft.com/office/drawing/2014/main" id="{72C43A73-848E-86D8-0D7A-5DA6AA7558AF}"/>
              </a:ext>
            </a:extLst>
          </p:cNvPr>
          <p:cNvPicPr preferRelativeResize="0"/>
          <p:nvPr/>
        </p:nvPicPr>
        <p:blipFill rotWithShape="1">
          <a:blip r:embed="rId2">
            <a:alphaModFix/>
          </a:blip>
          <a:srcRect/>
          <a:stretch/>
        </p:blipFill>
        <p:spPr>
          <a:xfrm>
            <a:off x="7787625" y="5461354"/>
            <a:ext cx="1139073" cy="1139073"/>
          </a:xfrm>
          <a:prstGeom prst="rect">
            <a:avLst/>
          </a:prstGeom>
          <a:noFill/>
          <a:ln>
            <a:noFill/>
          </a:ln>
        </p:spPr>
      </p:pic>
      <p:sp>
        <p:nvSpPr>
          <p:cNvPr id="5" name="Google Shape;170;p22">
            <a:extLst>
              <a:ext uri="{FF2B5EF4-FFF2-40B4-BE49-F238E27FC236}">
                <a16:creationId xmlns:a16="http://schemas.microsoft.com/office/drawing/2014/main" id="{678529DA-B5A2-1197-C629-FA16EAC5256C}"/>
              </a:ext>
            </a:extLst>
          </p:cNvPr>
          <p:cNvSpPr/>
          <p:nvPr/>
        </p:nvSpPr>
        <p:spPr>
          <a:xfrm>
            <a:off x="0" y="0"/>
            <a:ext cx="351300" cy="6858000"/>
          </a:xfrm>
          <a:prstGeom prst="rect">
            <a:avLst/>
          </a:prstGeom>
          <a:gradFill>
            <a:gsLst>
              <a:gs pos="0">
                <a:srgbClr val="5CAA5F"/>
              </a:gs>
              <a:gs pos="100000">
                <a:srgbClr val="325233"/>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5487649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51B5DF-47D0-2711-F30D-AC67CE099436}"/>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98B8DDD9-D0D7-F613-78E6-B1966735419D}"/>
              </a:ext>
            </a:extLst>
          </p:cNvPr>
          <p:cNvSpPr>
            <a:spLocks noGrp="1"/>
          </p:cNvSpPr>
          <p:nvPr>
            <p:ph type="title"/>
          </p:nvPr>
        </p:nvSpPr>
        <p:spPr/>
        <p:txBody>
          <a:bodyPr/>
          <a:lstStyle/>
          <a:p>
            <a:endParaRPr lang="sv-SE" dirty="0"/>
          </a:p>
        </p:txBody>
      </p:sp>
      <p:sp>
        <p:nvSpPr>
          <p:cNvPr id="3" name="Platshållare för innehåll 2">
            <a:extLst>
              <a:ext uri="{FF2B5EF4-FFF2-40B4-BE49-F238E27FC236}">
                <a16:creationId xmlns:a16="http://schemas.microsoft.com/office/drawing/2014/main" id="{55558C93-1604-2CF6-6862-0C1B5CD2F42A}"/>
              </a:ext>
            </a:extLst>
          </p:cNvPr>
          <p:cNvSpPr>
            <a:spLocks noGrp="1"/>
          </p:cNvSpPr>
          <p:nvPr>
            <p:ph idx="1"/>
          </p:nvPr>
        </p:nvSpPr>
        <p:spPr/>
        <p:txBody>
          <a:bodyPr>
            <a:normAutofit/>
          </a:bodyPr>
          <a:lstStyle/>
          <a:p>
            <a:pPr marL="447675" lvl="1" indent="0">
              <a:buNone/>
              <a:tabLst>
                <a:tab pos="630238" algn="l"/>
              </a:tabLst>
            </a:pPr>
            <a:r>
              <a:rPr lang="sv-SE" sz="2400" b="1" dirty="0"/>
              <a:t>Kapitel 3 Utförande </a:t>
            </a:r>
          </a:p>
          <a:p>
            <a:pPr marL="447675" lvl="1" indent="0">
              <a:buNone/>
              <a:tabLst>
                <a:tab pos="630238" algn="l"/>
              </a:tabLst>
            </a:pPr>
            <a:endParaRPr lang="sv-SE" sz="2400" dirty="0"/>
          </a:p>
          <a:p>
            <a:pPr marL="790575" lvl="1" indent="-342900">
              <a:buFontTx/>
              <a:buChar char="-"/>
              <a:tabLst>
                <a:tab pos="630238" algn="l"/>
              </a:tabLst>
            </a:pPr>
            <a:r>
              <a:rPr lang="sv-SE" sz="2400" dirty="0"/>
              <a:t>Hjälpmedel, material och vara 19-23 §§</a:t>
            </a:r>
          </a:p>
          <a:p>
            <a:pPr marL="790575" lvl="1" indent="-342900">
              <a:buFontTx/>
              <a:buChar char="-"/>
              <a:tabLst>
                <a:tab pos="630238" algn="l"/>
              </a:tabLst>
            </a:pPr>
            <a:endParaRPr lang="sv-SE" sz="2400" dirty="0"/>
          </a:p>
          <a:p>
            <a:pPr marL="790575" lvl="1" indent="-342900">
              <a:buFontTx/>
              <a:buChar char="-"/>
              <a:tabLst>
                <a:tab pos="630238" algn="l"/>
              </a:tabLst>
            </a:pPr>
            <a:r>
              <a:rPr lang="sv-SE" sz="2400" b="1" dirty="0"/>
              <a:t>Produktionstidplan 24 §</a:t>
            </a:r>
          </a:p>
          <a:p>
            <a:pPr marL="790575" lvl="1" indent="-342900">
              <a:buFontTx/>
              <a:buChar char="-"/>
              <a:tabLst>
                <a:tab pos="630238" algn="l"/>
              </a:tabLst>
            </a:pPr>
            <a:r>
              <a:rPr lang="sv-SE" sz="2400" dirty="0"/>
              <a:t>Nytt begrepp – fokus på färdigställande </a:t>
            </a:r>
          </a:p>
          <a:p>
            <a:pPr marL="790575" lvl="1" indent="-342900">
              <a:buFontTx/>
              <a:buChar char="-"/>
              <a:tabLst>
                <a:tab pos="630238" algn="l"/>
              </a:tabLst>
            </a:pPr>
            <a:r>
              <a:rPr lang="sv-SE" sz="2400" dirty="0"/>
              <a:t>Hanterar i viss mån hanteringen av nya uppgifter i tidplanen</a:t>
            </a:r>
          </a:p>
          <a:p>
            <a:pPr marL="447675" lvl="1" indent="0">
              <a:buNone/>
              <a:tabLst>
                <a:tab pos="630238" algn="l"/>
              </a:tabLst>
            </a:pPr>
            <a:endParaRPr lang="sv-SE" sz="2400" dirty="0"/>
          </a:p>
          <a:p>
            <a:pPr marL="447675" lvl="1" indent="0">
              <a:buNone/>
              <a:tabLst>
                <a:tab pos="630238" algn="l"/>
              </a:tabLst>
            </a:pPr>
            <a:endParaRPr lang="sv-SE" sz="2400" dirty="0"/>
          </a:p>
          <a:p>
            <a:pPr marL="447675" lvl="1" indent="0">
              <a:buNone/>
              <a:tabLst>
                <a:tab pos="630238" algn="l"/>
              </a:tabLst>
            </a:pPr>
            <a:endParaRPr lang="sv-SE" sz="2400" dirty="0"/>
          </a:p>
          <a:p>
            <a:pPr marL="447675" lvl="1" indent="0">
              <a:buNone/>
              <a:tabLst>
                <a:tab pos="630238" algn="l"/>
              </a:tabLst>
            </a:pPr>
            <a:endParaRPr lang="sv-SE" sz="2400" dirty="0"/>
          </a:p>
        </p:txBody>
      </p:sp>
      <p:pic>
        <p:nvPicPr>
          <p:cNvPr id="4" name="Google Shape;171;p22">
            <a:extLst>
              <a:ext uri="{FF2B5EF4-FFF2-40B4-BE49-F238E27FC236}">
                <a16:creationId xmlns:a16="http://schemas.microsoft.com/office/drawing/2014/main" id="{96456078-1F39-35C5-38D2-B03D2779C5AE}"/>
              </a:ext>
            </a:extLst>
          </p:cNvPr>
          <p:cNvPicPr preferRelativeResize="0"/>
          <p:nvPr/>
        </p:nvPicPr>
        <p:blipFill rotWithShape="1">
          <a:blip r:embed="rId2">
            <a:alphaModFix/>
          </a:blip>
          <a:srcRect/>
          <a:stretch/>
        </p:blipFill>
        <p:spPr>
          <a:xfrm>
            <a:off x="7787625" y="5461354"/>
            <a:ext cx="1139073" cy="1139073"/>
          </a:xfrm>
          <a:prstGeom prst="rect">
            <a:avLst/>
          </a:prstGeom>
          <a:noFill/>
          <a:ln>
            <a:noFill/>
          </a:ln>
        </p:spPr>
      </p:pic>
      <p:sp>
        <p:nvSpPr>
          <p:cNvPr id="5" name="Google Shape;170;p22">
            <a:extLst>
              <a:ext uri="{FF2B5EF4-FFF2-40B4-BE49-F238E27FC236}">
                <a16:creationId xmlns:a16="http://schemas.microsoft.com/office/drawing/2014/main" id="{03F3DBDD-5FCE-8411-1A01-388DC31A4FFD}"/>
              </a:ext>
            </a:extLst>
          </p:cNvPr>
          <p:cNvSpPr/>
          <p:nvPr/>
        </p:nvSpPr>
        <p:spPr>
          <a:xfrm>
            <a:off x="0" y="0"/>
            <a:ext cx="351300" cy="6858000"/>
          </a:xfrm>
          <a:prstGeom prst="rect">
            <a:avLst/>
          </a:prstGeom>
          <a:gradFill>
            <a:gsLst>
              <a:gs pos="0">
                <a:srgbClr val="5CAA5F"/>
              </a:gs>
              <a:gs pos="100000">
                <a:srgbClr val="325233"/>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1519492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F71509-F8FA-DEA8-693A-8EA459F79B00}"/>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5854978F-F448-A088-E2D9-E4EC88CF4819}"/>
              </a:ext>
            </a:extLst>
          </p:cNvPr>
          <p:cNvSpPr>
            <a:spLocks noGrp="1"/>
          </p:cNvSpPr>
          <p:nvPr>
            <p:ph type="title"/>
          </p:nvPr>
        </p:nvSpPr>
        <p:spPr/>
        <p:txBody>
          <a:bodyPr/>
          <a:lstStyle/>
          <a:p>
            <a:endParaRPr lang="sv-SE" dirty="0"/>
          </a:p>
        </p:txBody>
      </p:sp>
      <p:sp>
        <p:nvSpPr>
          <p:cNvPr id="3" name="Platshållare för innehåll 2">
            <a:extLst>
              <a:ext uri="{FF2B5EF4-FFF2-40B4-BE49-F238E27FC236}">
                <a16:creationId xmlns:a16="http://schemas.microsoft.com/office/drawing/2014/main" id="{8C4436E4-A249-E469-D76E-6C817CD2227C}"/>
              </a:ext>
            </a:extLst>
          </p:cNvPr>
          <p:cNvSpPr>
            <a:spLocks noGrp="1"/>
          </p:cNvSpPr>
          <p:nvPr>
            <p:ph idx="1"/>
          </p:nvPr>
        </p:nvSpPr>
        <p:spPr/>
        <p:txBody>
          <a:bodyPr>
            <a:normAutofit/>
          </a:bodyPr>
          <a:lstStyle/>
          <a:p>
            <a:pPr marL="447675" lvl="1" indent="0">
              <a:buNone/>
              <a:tabLst>
                <a:tab pos="630238" algn="l"/>
              </a:tabLst>
            </a:pPr>
            <a:r>
              <a:rPr lang="sv-SE" sz="2400" b="1" dirty="0"/>
              <a:t>Kapitel 3 Utförande </a:t>
            </a:r>
          </a:p>
          <a:p>
            <a:pPr marL="447675" lvl="1" indent="0">
              <a:buNone/>
              <a:tabLst>
                <a:tab pos="630238" algn="l"/>
              </a:tabLst>
            </a:pPr>
            <a:r>
              <a:rPr lang="sv-SE" sz="2400" b="1" dirty="0"/>
              <a:t>Entreprenadens färdigställande 27 §</a:t>
            </a:r>
          </a:p>
          <a:p>
            <a:pPr marL="790575" lvl="1" indent="-342900">
              <a:buFont typeface="Arial" panose="020B0604020202020204" pitchFamily="34" charset="0"/>
              <a:buChar char="•"/>
              <a:tabLst>
                <a:tab pos="630238" algn="l"/>
              </a:tabLst>
            </a:pPr>
            <a:r>
              <a:rPr lang="sv-SE" sz="2400" dirty="0"/>
              <a:t>Samma som tidigare: entreprenaden ska vara färdigställd vid kontraktstidens utgång. </a:t>
            </a:r>
          </a:p>
          <a:p>
            <a:pPr marL="790575" lvl="1" indent="-342900">
              <a:buFont typeface="Arial" panose="020B0604020202020204" pitchFamily="34" charset="0"/>
              <a:buChar char="•"/>
              <a:tabLst>
                <a:tab pos="630238" algn="l"/>
              </a:tabLst>
            </a:pPr>
            <a:r>
              <a:rPr lang="sv-SE" sz="2400" dirty="0"/>
              <a:t>Entreprenaden är färdigställd när är i ett sådant skick att den kan godkännas vid slutbesiktning </a:t>
            </a:r>
          </a:p>
          <a:p>
            <a:pPr marL="790575" lvl="1" indent="-342900">
              <a:buFont typeface="Arial" panose="020B0604020202020204" pitchFamily="34" charset="0"/>
              <a:buChar char="•"/>
              <a:tabLst>
                <a:tab pos="630238" algn="l"/>
              </a:tabLst>
            </a:pPr>
            <a:r>
              <a:rPr lang="sv-SE" sz="2400" dirty="0"/>
              <a:t>Är entreprenaden inte färdigställd så ska entreprenören i god tid underrätta beställaren om när entreprenaden beräknas vara färdigställd. </a:t>
            </a:r>
          </a:p>
        </p:txBody>
      </p:sp>
      <p:pic>
        <p:nvPicPr>
          <p:cNvPr id="4" name="Google Shape;171;p22">
            <a:extLst>
              <a:ext uri="{FF2B5EF4-FFF2-40B4-BE49-F238E27FC236}">
                <a16:creationId xmlns:a16="http://schemas.microsoft.com/office/drawing/2014/main" id="{EE717AEA-C977-E382-E45A-A7F13917BD2D}"/>
              </a:ext>
            </a:extLst>
          </p:cNvPr>
          <p:cNvPicPr preferRelativeResize="0"/>
          <p:nvPr/>
        </p:nvPicPr>
        <p:blipFill rotWithShape="1">
          <a:blip r:embed="rId2">
            <a:alphaModFix/>
          </a:blip>
          <a:srcRect/>
          <a:stretch/>
        </p:blipFill>
        <p:spPr>
          <a:xfrm>
            <a:off x="7787625" y="5461354"/>
            <a:ext cx="1139073" cy="1139073"/>
          </a:xfrm>
          <a:prstGeom prst="rect">
            <a:avLst/>
          </a:prstGeom>
          <a:noFill/>
          <a:ln>
            <a:noFill/>
          </a:ln>
        </p:spPr>
      </p:pic>
      <p:sp>
        <p:nvSpPr>
          <p:cNvPr id="5" name="Google Shape;170;p22">
            <a:extLst>
              <a:ext uri="{FF2B5EF4-FFF2-40B4-BE49-F238E27FC236}">
                <a16:creationId xmlns:a16="http://schemas.microsoft.com/office/drawing/2014/main" id="{BB6747BA-1985-8CB9-EDC2-27D1289994AF}"/>
              </a:ext>
            </a:extLst>
          </p:cNvPr>
          <p:cNvSpPr/>
          <p:nvPr/>
        </p:nvSpPr>
        <p:spPr>
          <a:xfrm>
            <a:off x="0" y="0"/>
            <a:ext cx="351300" cy="6858000"/>
          </a:xfrm>
          <a:prstGeom prst="rect">
            <a:avLst/>
          </a:prstGeom>
          <a:gradFill>
            <a:gsLst>
              <a:gs pos="0">
                <a:srgbClr val="5CAA5F"/>
              </a:gs>
              <a:gs pos="100000">
                <a:srgbClr val="325233"/>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876177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D31087-D647-7FFD-BCF3-7B30E1ED73A1}"/>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4B53114B-3CD4-EE25-6176-271C6CC70A50}"/>
              </a:ext>
            </a:extLst>
          </p:cNvPr>
          <p:cNvSpPr>
            <a:spLocks noGrp="1"/>
          </p:cNvSpPr>
          <p:nvPr>
            <p:ph type="title"/>
          </p:nvPr>
        </p:nvSpPr>
        <p:spPr/>
        <p:txBody>
          <a:bodyPr/>
          <a:lstStyle/>
          <a:p>
            <a:endParaRPr lang="sv-SE" dirty="0"/>
          </a:p>
        </p:txBody>
      </p:sp>
      <p:sp>
        <p:nvSpPr>
          <p:cNvPr id="3" name="Platshållare för innehåll 2">
            <a:extLst>
              <a:ext uri="{FF2B5EF4-FFF2-40B4-BE49-F238E27FC236}">
                <a16:creationId xmlns:a16="http://schemas.microsoft.com/office/drawing/2014/main" id="{19209349-2453-5623-D838-7B140B8710AB}"/>
              </a:ext>
            </a:extLst>
          </p:cNvPr>
          <p:cNvSpPr>
            <a:spLocks noGrp="1"/>
          </p:cNvSpPr>
          <p:nvPr>
            <p:ph idx="1"/>
          </p:nvPr>
        </p:nvSpPr>
        <p:spPr/>
        <p:txBody>
          <a:bodyPr>
            <a:normAutofit/>
          </a:bodyPr>
          <a:lstStyle/>
          <a:p>
            <a:pPr marL="447675" lvl="1" indent="0">
              <a:buNone/>
              <a:tabLst>
                <a:tab pos="630238" algn="l"/>
              </a:tabLst>
            </a:pPr>
            <a:r>
              <a:rPr lang="sv-SE" sz="2400" b="1" dirty="0"/>
              <a:t>Kapitel 4 Kontroll  </a:t>
            </a:r>
          </a:p>
          <a:p>
            <a:pPr marL="447675" lvl="1" indent="0">
              <a:buNone/>
              <a:tabLst>
                <a:tab pos="630238" algn="l"/>
              </a:tabLst>
            </a:pPr>
            <a:r>
              <a:rPr lang="sv-SE" sz="2400" dirty="0"/>
              <a:t>Handlar om kontroll av arbetena, anmärkning och även möjlighet att avbryta arbetet. Nytt kapitel. </a:t>
            </a:r>
          </a:p>
          <a:p>
            <a:pPr marL="447675" lvl="1" indent="0">
              <a:buNone/>
              <a:tabLst>
                <a:tab pos="630238" algn="l"/>
              </a:tabLst>
            </a:pPr>
            <a:endParaRPr lang="sv-SE" sz="2400" dirty="0"/>
          </a:p>
          <a:p>
            <a:pPr marL="447675" lvl="1" indent="0">
              <a:buNone/>
              <a:tabLst>
                <a:tab pos="630238" algn="l"/>
              </a:tabLst>
            </a:pPr>
            <a:r>
              <a:rPr lang="sv-SE" sz="2400" b="1" dirty="0"/>
              <a:t>Entreprenörens kontroll 1 §</a:t>
            </a:r>
          </a:p>
          <a:p>
            <a:pPr marL="447675" lvl="1" indent="0">
              <a:buNone/>
              <a:tabLst>
                <a:tab pos="630238" algn="l"/>
              </a:tabLst>
            </a:pPr>
            <a:endParaRPr lang="sv-SE" sz="2400" b="1" dirty="0"/>
          </a:p>
          <a:p>
            <a:pPr marL="447675" lvl="1" indent="0">
              <a:buNone/>
              <a:tabLst>
                <a:tab pos="630238" algn="l"/>
              </a:tabLst>
            </a:pPr>
            <a:r>
              <a:rPr lang="sv-SE" sz="2400" b="1" dirty="0"/>
              <a:t>Beställarens kontroll 2-10 §§ </a:t>
            </a:r>
          </a:p>
          <a:p>
            <a:pPr marL="447675" lvl="1" indent="0">
              <a:buNone/>
              <a:tabLst>
                <a:tab pos="630238" algn="l"/>
              </a:tabLst>
            </a:pPr>
            <a:r>
              <a:rPr lang="sv-SE" sz="2400" dirty="0"/>
              <a:t>Kapitlet främst inriktat på beställarens kontroll. </a:t>
            </a:r>
          </a:p>
        </p:txBody>
      </p:sp>
      <p:pic>
        <p:nvPicPr>
          <p:cNvPr id="4" name="Google Shape;171;p22">
            <a:extLst>
              <a:ext uri="{FF2B5EF4-FFF2-40B4-BE49-F238E27FC236}">
                <a16:creationId xmlns:a16="http://schemas.microsoft.com/office/drawing/2014/main" id="{788826C6-7783-0826-F954-284F3CD5823D}"/>
              </a:ext>
            </a:extLst>
          </p:cNvPr>
          <p:cNvPicPr preferRelativeResize="0"/>
          <p:nvPr/>
        </p:nvPicPr>
        <p:blipFill rotWithShape="1">
          <a:blip r:embed="rId2">
            <a:alphaModFix/>
          </a:blip>
          <a:srcRect/>
          <a:stretch/>
        </p:blipFill>
        <p:spPr>
          <a:xfrm>
            <a:off x="7787625" y="5461354"/>
            <a:ext cx="1139073" cy="1139073"/>
          </a:xfrm>
          <a:prstGeom prst="rect">
            <a:avLst/>
          </a:prstGeom>
          <a:noFill/>
          <a:ln>
            <a:noFill/>
          </a:ln>
        </p:spPr>
      </p:pic>
      <p:sp>
        <p:nvSpPr>
          <p:cNvPr id="5" name="Google Shape;170;p22">
            <a:extLst>
              <a:ext uri="{FF2B5EF4-FFF2-40B4-BE49-F238E27FC236}">
                <a16:creationId xmlns:a16="http://schemas.microsoft.com/office/drawing/2014/main" id="{AF14262F-66BF-7923-6A3C-F1585167D896}"/>
              </a:ext>
            </a:extLst>
          </p:cNvPr>
          <p:cNvSpPr/>
          <p:nvPr/>
        </p:nvSpPr>
        <p:spPr>
          <a:xfrm>
            <a:off x="0" y="0"/>
            <a:ext cx="351300" cy="6858000"/>
          </a:xfrm>
          <a:prstGeom prst="rect">
            <a:avLst/>
          </a:prstGeom>
          <a:gradFill>
            <a:gsLst>
              <a:gs pos="0">
                <a:srgbClr val="5CAA5F"/>
              </a:gs>
              <a:gs pos="100000">
                <a:srgbClr val="325233"/>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4595090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endParaRPr lang="sv-SE" dirty="0"/>
          </a:p>
        </p:txBody>
      </p:sp>
      <p:sp>
        <p:nvSpPr>
          <p:cNvPr id="3" name="Platshållare för innehåll 2"/>
          <p:cNvSpPr>
            <a:spLocks noGrp="1"/>
          </p:cNvSpPr>
          <p:nvPr>
            <p:ph idx="1"/>
          </p:nvPr>
        </p:nvSpPr>
        <p:spPr/>
        <p:txBody>
          <a:bodyPr>
            <a:normAutofit/>
          </a:bodyPr>
          <a:lstStyle/>
          <a:p>
            <a:pPr marL="447675" lvl="1" indent="0">
              <a:buNone/>
              <a:tabLst>
                <a:tab pos="630238" algn="l"/>
              </a:tabLst>
            </a:pPr>
            <a:r>
              <a:rPr lang="sv-SE" sz="2400" b="1" dirty="0"/>
              <a:t>Kapitel 4 Kontroll </a:t>
            </a:r>
          </a:p>
          <a:p>
            <a:pPr marL="447675" lvl="1" indent="0">
              <a:buNone/>
              <a:tabLst>
                <a:tab pos="630238" algn="l"/>
              </a:tabLst>
            </a:pPr>
            <a:r>
              <a:rPr lang="sv-SE" sz="2400" dirty="0"/>
              <a:t>§ 6 Anmärkning </a:t>
            </a:r>
          </a:p>
          <a:p>
            <a:pPr marL="790575" lvl="1" indent="-342900">
              <a:buFontTx/>
              <a:buChar char="-"/>
              <a:tabLst>
                <a:tab pos="630238" algn="l"/>
              </a:tabLst>
            </a:pPr>
            <a:r>
              <a:rPr lang="sv-SE" sz="2400" dirty="0"/>
              <a:t>Om beställarens kontroll leder till anmärkning</a:t>
            </a:r>
          </a:p>
          <a:p>
            <a:pPr marL="447675" lvl="1" indent="0">
              <a:buNone/>
              <a:tabLst>
                <a:tab pos="630238" algn="l"/>
              </a:tabLst>
            </a:pPr>
            <a:endParaRPr lang="sv-SE" sz="2400" dirty="0"/>
          </a:p>
          <a:p>
            <a:pPr marL="447675" lvl="1" indent="0">
              <a:buNone/>
              <a:tabLst>
                <a:tab pos="630238" algn="l"/>
              </a:tabLst>
            </a:pPr>
            <a:r>
              <a:rPr lang="sv-SE" sz="2400" b="1" dirty="0"/>
              <a:t>§ 7 Krav på åtgärdande </a:t>
            </a:r>
          </a:p>
          <a:p>
            <a:pPr marL="447675" lvl="1" indent="0">
              <a:buNone/>
              <a:tabLst>
                <a:tab pos="630238" algn="l"/>
              </a:tabLst>
            </a:pPr>
            <a:r>
              <a:rPr lang="sv-SE" sz="2400" dirty="0"/>
              <a:t>Beställaren får skriftligen kräva åtgärdande av ej avtalsenligt arbete</a:t>
            </a:r>
          </a:p>
          <a:p>
            <a:pPr marL="447675" lvl="1" indent="0">
              <a:buNone/>
              <a:tabLst>
                <a:tab pos="630238" algn="l"/>
              </a:tabLst>
            </a:pPr>
            <a:endParaRPr lang="sv-SE" sz="2400" dirty="0"/>
          </a:p>
          <a:p>
            <a:pPr marL="447675" lvl="1" indent="0">
              <a:buNone/>
              <a:tabLst>
                <a:tab pos="630238" algn="l"/>
              </a:tabLst>
            </a:pPr>
            <a:r>
              <a:rPr lang="sv-SE" sz="2400" b="1" dirty="0"/>
              <a:t>§ 8 Skyldighet att åtgärda </a:t>
            </a:r>
          </a:p>
          <a:p>
            <a:pPr marL="447675" lvl="1" indent="0">
              <a:buNone/>
              <a:tabLst>
                <a:tab pos="630238" algn="l"/>
              </a:tabLst>
            </a:pPr>
            <a:endParaRPr lang="sv-SE" sz="2400" dirty="0"/>
          </a:p>
        </p:txBody>
      </p:sp>
      <p:pic>
        <p:nvPicPr>
          <p:cNvPr id="4" name="Google Shape;171;p22">
            <a:extLst>
              <a:ext uri="{FF2B5EF4-FFF2-40B4-BE49-F238E27FC236}">
                <a16:creationId xmlns:a16="http://schemas.microsoft.com/office/drawing/2014/main" id="{72C43A73-848E-86D8-0D7A-5DA6AA7558AF}"/>
              </a:ext>
            </a:extLst>
          </p:cNvPr>
          <p:cNvPicPr preferRelativeResize="0"/>
          <p:nvPr/>
        </p:nvPicPr>
        <p:blipFill rotWithShape="1">
          <a:blip r:embed="rId2">
            <a:alphaModFix/>
          </a:blip>
          <a:srcRect/>
          <a:stretch/>
        </p:blipFill>
        <p:spPr>
          <a:xfrm>
            <a:off x="7787625" y="5461354"/>
            <a:ext cx="1139073" cy="1139073"/>
          </a:xfrm>
          <a:prstGeom prst="rect">
            <a:avLst/>
          </a:prstGeom>
          <a:noFill/>
          <a:ln>
            <a:noFill/>
          </a:ln>
        </p:spPr>
      </p:pic>
      <p:sp>
        <p:nvSpPr>
          <p:cNvPr id="5" name="Google Shape;170;p22">
            <a:extLst>
              <a:ext uri="{FF2B5EF4-FFF2-40B4-BE49-F238E27FC236}">
                <a16:creationId xmlns:a16="http://schemas.microsoft.com/office/drawing/2014/main" id="{678529DA-B5A2-1197-C629-FA16EAC5256C}"/>
              </a:ext>
            </a:extLst>
          </p:cNvPr>
          <p:cNvSpPr/>
          <p:nvPr/>
        </p:nvSpPr>
        <p:spPr>
          <a:xfrm>
            <a:off x="0" y="0"/>
            <a:ext cx="351300" cy="6858000"/>
          </a:xfrm>
          <a:prstGeom prst="rect">
            <a:avLst/>
          </a:prstGeom>
          <a:gradFill>
            <a:gsLst>
              <a:gs pos="0">
                <a:srgbClr val="5CAA5F"/>
              </a:gs>
              <a:gs pos="100000">
                <a:srgbClr val="325233"/>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478293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B4169D-B99E-B1D3-59A8-C3E46C0DE616}"/>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E033C12F-971F-183A-2CEC-5DCD8722026D}"/>
              </a:ext>
            </a:extLst>
          </p:cNvPr>
          <p:cNvSpPr>
            <a:spLocks noGrp="1"/>
          </p:cNvSpPr>
          <p:nvPr>
            <p:ph type="title"/>
          </p:nvPr>
        </p:nvSpPr>
        <p:spPr/>
        <p:txBody>
          <a:bodyPr/>
          <a:lstStyle/>
          <a:p>
            <a:endParaRPr lang="sv-SE" dirty="0"/>
          </a:p>
        </p:txBody>
      </p:sp>
      <p:sp>
        <p:nvSpPr>
          <p:cNvPr id="3" name="Platshållare för innehåll 2">
            <a:extLst>
              <a:ext uri="{FF2B5EF4-FFF2-40B4-BE49-F238E27FC236}">
                <a16:creationId xmlns:a16="http://schemas.microsoft.com/office/drawing/2014/main" id="{EBECEF8E-833D-7EC6-13F9-6EB9DB035176}"/>
              </a:ext>
            </a:extLst>
          </p:cNvPr>
          <p:cNvSpPr>
            <a:spLocks noGrp="1"/>
          </p:cNvSpPr>
          <p:nvPr>
            <p:ph idx="1"/>
          </p:nvPr>
        </p:nvSpPr>
        <p:spPr/>
        <p:txBody>
          <a:bodyPr>
            <a:normAutofit fontScale="92500"/>
          </a:bodyPr>
          <a:lstStyle/>
          <a:p>
            <a:pPr marL="447675" lvl="1" indent="0">
              <a:buNone/>
              <a:tabLst>
                <a:tab pos="630238" algn="l"/>
              </a:tabLst>
            </a:pPr>
            <a:r>
              <a:rPr lang="sv-SE" sz="2400" b="1" dirty="0"/>
              <a:t>Kapitel 4 Kontroll  </a:t>
            </a:r>
            <a:endParaRPr lang="sv-SE" sz="2400" dirty="0"/>
          </a:p>
          <a:p>
            <a:pPr marL="447675" lvl="1" indent="0">
              <a:buNone/>
              <a:tabLst>
                <a:tab pos="630238" algn="l"/>
              </a:tabLst>
            </a:pPr>
            <a:r>
              <a:rPr lang="sv-SE" sz="2400" b="1" dirty="0"/>
              <a:t>§ 9 Beställaren har en rätt att åtgärda </a:t>
            </a:r>
          </a:p>
          <a:p>
            <a:pPr marL="447675" lvl="1" indent="0">
              <a:buNone/>
              <a:tabLst>
                <a:tab pos="630238" algn="l"/>
              </a:tabLst>
            </a:pPr>
            <a:r>
              <a:rPr lang="sv-SE" sz="2400" dirty="0"/>
              <a:t> Beställaren får avhjälpa på entreprenörens bekostnad. </a:t>
            </a:r>
          </a:p>
          <a:p>
            <a:pPr marL="447675" lvl="1" indent="0">
              <a:buNone/>
              <a:tabLst>
                <a:tab pos="630238" algn="l"/>
              </a:tabLst>
            </a:pPr>
            <a:r>
              <a:rPr lang="sv-SE" sz="2400" dirty="0"/>
              <a:t>Detta gäller även under pågående entreprenad.  </a:t>
            </a:r>
          </a:p>
          <a:p>
            <a:pPr marL="447675" lvl="1" indent="0">
              <a:buNone/>
              <a:tabLst>
                <a:tab pos="630238" algn="l"/>
              </a:tabLst>
            </a:pPr>
            <a:endParaRPr lang="sv-SE" sz="2400" b="1" dirty="0"/>
          </a:p>
          <a:p>
            <a:pPr marL="447675" lvl="1" indent="0">
              <a:buNone/>
              <a:tabLst>
                <a:tab pos="630238" algn="l"/>
              </a:tabLst>
            </a:pPr>
            <a:r>
              <a:rPr lang="sv-SE" sz="2400" b="1" dirty="0"/>
              <a:t>§ 10 Beställarens rätt att avbryta </a:t>
            </a:r>
          </a:p>
          <a:p>
            <a:pPr marL="447675" lvl="1" indent="0">
              <a:buNone/>
              <a:tabLst>
                <a:tab pos="630238" algn="l"/>
              </a:tabLst>
            </a:pPr>
            <a:r>
              <a:rPr lang="sv-SE" sz="2400" dirty="0"/>
              <a:t>Beställaren har en rätt att avbryta entreprenaden för att undvika:</a:t>
            </a:r>
          </a:p>
          <a:p>
            <a:pPr marL="447675" lvl="1" indent="0">
              <a:buNone/>
              <a:tabLst>
                <a:tab pos="630238" algn="l"/>
              </a:tabLst>
            </a:pPr>
            <a:r>
              <a:rPr lang="sv-SE" sz="2400" dirty="0"/>
              <a:t>skada på person,</a:t>
            </a:r>
          </a:p>
          <a:p>
            <a:pPr marL="447675" lvl="1" indent="0">
              <a:buNone/>
              <a:tabLst>
                <a:tab pos="630238" algn="l"/>
              </a:tabLst>
            </a:pPr>
            <a:r>
              <a:rPr lang="sv-SE" sz="2400" dirty="0"/>
              <a:t>Betydande skada på egendom eller miljö, </a:t>
            </a:r>
          </a:p>
          <a:p>
            <a:pPr marL="790575" lvl="1" indent="-342900">
              <a:buFontTx/>
              <a:buChar char="-"/>
              <a:tabLst>
                <a:tab pos="630238" algn="l"/>
              </a:tabLst>
            </a:pPr>
            <a:r>
              <a:rPr lang="sv-SE" sz="2400" dirty="0"/>
              <a:t>Väsentlig fel</a:t>
            </a:r>
          </a:p>
          <a:p>
            <a:pPr marL="790575" lvl="1" indent="-342900">
              <a:buFontTx/>
              <a:buChar char="-"/>
              <a:tabLst>
                <a:tab pos="630238" algn="l"/>
              </a:tabLst>
            </a:pPr>
            <a:r>
              <a:rPr lang="sv-SE" sz="2400" dirty="0"/>
              <a:t>Väsentligt avtalsbrott</a:t>
            </a:r>
          </a:p>
        </p:txBody>
      </p:sp>
      <p:pic>
        <p:nvPicPr>
          <p:cNvPr id="4" name="Google Shape;171;p22">
            <a:extLst>
              <a:ext uri="{FF2B5EF4-FFF2-40B4-BE49-F238E27FC236}">
                <a16:creationId xmlns:a16="http://schemas.microsoft.com/office/drawing/2014/main" id="{DDBD3398-E4CE-4CAD-BB1E-89B05874FA3B}"/>
              </a:ext>
            </a:extLst>
          </p:cNvPr>
          <p:cNvPicPr preferRelativeResize="0"/>
          <p:nvPr/>
        </p:nvPicPr>
        <p:blipFill rotWithShape="1">
          <a:blip r:embed="rId2">
            <a:alphaModFix/>
          </a:blip>
          <a:srcRect/>
          <a:stretch/>
        </p:blipFill>
        <p:spPr>
          <a:xfrm>
            <a:off x="7787625" y="5461354"/>
            <a:ext cx="1139073" cy="1139073"/>
          </a:xfrm>
          <a:prstGeom prst="rect">
            <a:avLst/>
          </a:prstGeom>
          <a:noFill/>
          <a:ln>
            <a:noFill/>
          </a:ln>
        </p:spPr>
      </p:pic>
      <p:sp>
        <p:nvSpPr>
          <p:cNvPr id="5" name="Google Shape;170;p22">
            <a:extLst>
              <a:ext uri="{FF2B5EF4-FFF2-40B4-BE49-F238E27FC236}">
                <a16:creationId xmlns:a16="http://schemas.microsoft.com/office/drawing/2014/main" id="{6BE20E64-BC83-41F0-B508-29380CE3F8F8}"/>
              </a:ext>
            </a:extLst>
          </p:cNvPr>
          <p:cNvSpPr/>
          <p:nvPr/>
        </p:nvSpPr>
        <p:spPr>
          <a:xfrm>
            <a:off x="0" y="0"/>
            <a:ext cx="351300" cy="6858000"/>
          </a:xfrm>
          <a:prstGeom prst="rect">
            <a:avLst/>
          </a:prstGeom>
          <a:gradFill>
            <a:gsLst>
              <a:gs pos="0">
                <a:srgbClr val="5CAA5F"/>
              </a:gs>
              <a:gs pos="100000">
                <a:srgbClr val="325233"/>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6093408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endParaRPr lang="sv-SE" dirty="0"/>
          </a:p>
        </p:txBody>
      </p:sp>
      <p:sp>
        <p:nvSpPr>
          <p:cNvPr id="3" name="Platshållare för innehåll 2"/>
          <p:cNvSpPr>
            <a:spLocks noGrp="1"/>
          </p:cNvSpPr>
          <p:nvPr>
            <p:ph idx="1"/>
          </p:nvPr>
        </p:nvSpPr>
        <p:spPr/>
        <p:txBody>
          <a:bodyPr>
            <a:normAutofit/>
          </a:bodyPr>
          <a:lstStyle/>
          <a:p>
            <a:pPr marL="447675" lvl="1" indent="0">
              <a:buNone/>
              <a:tabLst>
                <a:tab pos="630238" algn="l"/>
              </a:tabLst>
            </a:pPr>
            <a:r>
              <a:rPr lang="sv-SE" sz="2400" b="1" dirty="0"/>
              <a:t>Kapitel 5 Ändring </a:t>
            </a:r>
          </a:p>
          <a:p>
            <a:pPr marL="447675" lvl="1" indent="0">
              <a:buNone/>
              <a:tabLst>
                <a:tab pos="630238" algn="l"/>
              </a:tabLst>
            </a:pPr>
            <a:r>
              <a:rPr lang="sv-SE" sz="2400" b="1" dirty="0"/>
              <a:t> </a:t>
            </a:r>
          </a:p>
          <a:p>
            <a:pPr marL="790575" lvl="1" indent="-342900">
              <a:buFontTx/>
              <a:buChar char="-"/>
              <a:tabLst>
                <a:tab pos="630238" algn="l"/>
              </a:tabLst>
            </a:pPr>
            <a:r>
              <a:rPr lang="sv-SE" sz="2400" dirty="0"/>
              <a:t>Ej längre ÄTA och likställd ÄTA utan: </a:t>
            </a:r>
          </a:p>
          <a:p>
            <a:pPr marL="904875" lvl="1" indent="-457200">
              <a:buAutoNum type="arabicParenR"/>
              <a:tabLst>
                <a:tab pos="630238" algn="l"/>
              </a:tabLst>
            </a:pPr>
            <a:r>
              <a:rPr lang="sv-SE" sz="2400" dirty="0"/>
              <a:t>Ändring av entreprenaden </a:t>
            </a:r>
          </a:p>
          <a:p>
            <a:pPr marL="904875" lvl="1" indent="-457200">
              <a:buAutoNum type="arabicParenR"/>
              <a:tabLst>
                <a:tab pos="630238" algn="l"/>
              </a:tabLst>
            </a:pPr>
            <a:r>
              <a:rPr lang="sv-SE" sz="2400" dirty="0"/>
              <a:t>Avvikande förhållande </a:t>
            </a:r>
          </a:p>
        </p:txBody>
      </p:sp>
      <p:pic>
        <p:nvPicPr>
          <p:cNvPr id="4" name="Google Shape;171;p22">
            <a:extLst>
              <a:ext uri="{FF2B5EF4-FFF2-40B4-BE49-F238E27FC236}">
                <a16:creationId xmlns:a16="http://schemas.microsoft.com/office/drawing/2014/main" id="{72C43A73-848E-86D8-0D7A-5DA6AA7558AF}"/>
              </a:ext>
            </a:extLst>
          </p:cNvPr>
          <p:cNvPicPr preferRelativeResize="0"/>
          <p:nvPr/>
        </p:nvPicPr>
        <p:blipFill rotWithShape="1">
          <a:blip r:embed="rId2">
            <a:alphaModFix/>
          </a:blip>
          <a:srcRect/>
          <a:stretch/>
        </p:blipFill>
        <p:spPr>
          <a:xfrm>
            <a:off x="7787625" y="5461354"/>
            <a:ext cx="1139073" cy="1139073"/>
          </a:xfrm>
          <a:prstGeom prst="rect">
            <a:avLst/>
          </a:prstGeom>
          <a:noFill/>
          <a:ln>
            <a:noFill/>
          </a:ln>
        </p:spPr>
      </p:pic>
      <p:sp>
        <p:nvSpPr>
          <p:cNvPr id="5" name="Google Shape;170;p22">
            <a:extLst>
              <a:ext uri="{FF2B5EF4-FFF2-40B4-BE49-F238E27FC236}">
                <a16:creationId xmlns:a16="http://schemas.microsoft.com/office/drawing/2014/main" id="{678529DA-B5A2-1197-C629-FA16EAC5256C}"/>
              </a:ext>
            </a:extLst>
          </p:cNvPr>
          <p:cNvSpPr/>
          <p:nvPr/>
        </p:nvSpPr>
        <p:spPr>
          <a:xfrm>
            <a:off x="0" y="0"/>
            <a:ext cx="351300" cy="6858000"/>
          </a:xfrm>
          <a:prstGeom prst="rect">
            <a:avLst/>
          </a:prstGeom>
          <a:gradFill>
            <a:gsLst>
              <a:gs pos="0">
                <a:srgbClr val="5CAA5F"/>
              </a:gs>
              <a:gs pos="100000">
                <a:srgbClr val="325233"/>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9426230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endParaRPr lang="sv-SE" dirty="0"/>
          </a:p>
        </p:txBody>
      </p:sp>
      <p:sp>
        <p:nvSpPr>
          <p:cNvPr id="3" name="Platshållare för innehåll 2"/>
          <p:cNvSpPr>
            <a:spLocks noGrp="1"/>
          </p:cNvSpPr>
          <p:nvPr>
            <p:ph idx="1"/>
          </p:nvPr>
        </p:nvSpPr>
        <p:spPr/>
        <p:txBody>
          <a:bodyPr>
            <a:normAutofit/>
          </a:bodyPr>
          <a:lstStyle/>
          <a:p>
            <a:pPr marL="447675" lvl="1" indent="0">
              <a:buNone/>
              <a:tabLst>
                <a:tab pos="630238" algn="l"/>
              </a:tabLst>
            </a:pPr>
            <a:r>
              <a:rPr lang="sv-SE" sz="2400" b="1" dirty="0"/>
              <a:t>Kapitel 5 Ändring </a:t>
            </a:r>
          </a:p>
          <a:p>
            <a:pPr marL="447675" lvl="1" indent="0">
              <a:buNone/>
              <a:tabLst>
                <a:tab pos="630238" algn="l"/>
              </a:tabLst>
            </a:pPr>
            <a:r>
              <a:rPr lang="sv-SE" sz="2400" b="1" dirty="0"/>
              <a:t> </a:t>
            </a:r>
            <a:r>
              <a:rPr lang="sv-SE" sz="2400" dirty="0"/>
              <a:t>Ändring av entreprenaden </a:t>
            </a:r>
          </a:p>
          <a:p>
            <a:pPr marL="447675" lvl="1" indent="0">
              <a:buNone/>
              <a:tabLst>
                <a:tab pos="630238" algn="l"/>
              </a:tabLst>
            </a:pPr>
            <a:r>
              <a:rPr lang="sv-SE" sz="2400" dirty="0"/>
              <a:t>1 §</a:t>
            </a:r>
          </a:p>
          <a:p>
            <a:pPr marL="447675" lvl="1" indent="0">
              <a:buNone/>
              <a:tabLst>
                <a:tab pos="630238" algn="l"/>
              </a:tabLst>
            </a:pPr>
            <a:r>
              <a:rPr lang="sv-SE" sz="2400" dirty="0"/>
              <a:t>Med ändring av entreprenaden avses sådant ändrings- och tilläggsarbete som står i omedelbart samband med kontraktsarbetena och inte är av väsentligt annan natur än dessa. </a:t>
            </a:r>
          </a:p>
          <a:p>
            <a:pPr marL="447675" lvl="1" indent="0">
              <a:buNone/>
              <a:tabLst>
                <a:tab pos="630238" algn="l"/>
              </a:tabLst>
            </a:pPr>
            <a:r>
              <a:rPr lang="sv-SE" sz="2400" dirty="0"/>
              <a:t>Vid </a:t>
            </a:r>
            <a:r>
              <a:rPr lang="sv-SE" sz="2400" dirty="0" err="1"/>
              <a:t>mängdreglerat</a:t>
            </a:r>
            <a:r>
              <a:rPr lang="sv-SE" sz="2400" dirty="0"/>
              <a:t> arbete utgör avvikande mängd samt mängd som utelämnats ändring av entreprenaden </a:t>
            </a:r>
          </a:p>
          <a:p>
            <a:pPr marL="447675" lvl="1" indent="0">
              <a:buNone/>
              <a:tabLst>
                <a:tab pos="630238" algn="l"/>
              </a:tabLst>
            </a:pPr>
            <a:endParaRPr lang="sv-SE" sz="2400" dirty="0"/>
          </a:p>
        </p:txBody>
      </p:sp>
      <p:pic>
        <p:nvPicPr>
          <p:cNvPr id="4" name="Google Shape;171;p22">
            <a:extLst>
              <a:ext uri="{FF2B5EF4-FFF2-40B4-BE49-F238E27FC236}">
                <a16:creationId xmlns:a16="http://schemas.microsoft.com/office/drawing/2014/main" id="{72C43A73-848E-86D8-0D7A-5DA6AA7558AF}"/>
              </a:ext>
            </a:extLst>
          </p:cNvPr>
          <p:cNvPicPr preferRelativeResize="0"/>
          <p:nvPr/>
        </p:nvPicPr>
        <p:blipFill rotWithShape="1">
          <a:blip r:embed="rId2">
            <a:alphaModFix/>
          </a:blip>
          <a:srcRect/>
          <a:stretch/>
        </p:blipFill>
        <p:spPr>
          <a:xfrm>
            <a:off x="7787625" y="5461354"/>
            <a:ext cx="1139073" cy="1139073"/>
          </a:xfrm>
          <a:prstGeom prst="rect">
            <a:avLst/>
          </a:prstGeom>
          <a:noFill/>
          <a:ln>
            <a:noFill/>
          </a:ln>
        </p:spPr>
      </p:pic>
      <p:sp>
        <p:nvSpPr>
          <p:cNvPr id="5" name="Google Shape;170;p22">
            <a:extLst>
              <a:ext uri="{FF2B5EF4-FFF2-40B4-BE49-F238E27FC236}">
                <a16:creationId xmlns:a16="http://schemas.microsoft.com/office/drawing/2014/main" id="{678529DA-B5A2-1197-C629-FA16EAC5256C}"/>
              </a:ext>
            </a:extLst>
          </p:cNvPr>
          <p:cNvSpPr/>
          <p:nvPr/>
        </p:nvSpPr>
        <p:spPr>
          <a:xfrm>
            <a:off x="0" y="0"/>
            <a:ext cx="351300" cy="6858000"/>
          </a:xfrm>
          <a:prstGeom prst="rect">
            <a:avLst/>
          </a:prstGeom>
          <a:gradFill>
            <a:gsLst>
              <a:gs pos="0">
                <a:srgbClr val="5CAA5F"/>
              </a:gs>
              <a:gs pos="100000">
                <a:srgbClr val="325233"/>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2785311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endParaRPr lang="sv-SE" dirty="0"/>
          </a:p>
        </p:txBody>
      </p:sp>
      <p:sp>
        <p:nvSpPr>
          <p:cNvPr id="3" name="Platshållare för innehåll 2"/>
          <p:cNvSpPr>
            <a:spLocks noGrp="1"/>
          </p:cNvSpPr>
          <p:nvPr>
            <p:ph idx="1"/>
          </p:nvPr>
        </p:nvSpPr>
        <p:spPr/>
        <p:txBody>
          <a:bodyPr>
            <a:normAutofit fontScale="92500" lnSpcReduction="10000"/>
          </a:bodyPr>
          <a:lstStyle/>
          <a:p>
            <a:pPr marL="447675" lvl="1" indent="0">
              <a:buNone/>
              <a:tabLst>
                <a:tab pos="630238" algn="l"/>
              </a:tabLst>
            </a:pPr>
            <a:r>
              <a:rPr lang="sv-SE" sz="2400" b="1" dirty="0"/>
              <a:t>Kapitel 5 Ändring </a:t>
            </a:r>
          </a:p>
          <a:p>
            <a:pPr marL="447675" lvl="1" indent="0">
              <a:buNone/>
              <a:tabLst>
                <a:tab pos="630238" algn="l"/>
              </a:tabLst>
            </a:pPr>
            <a:r>
              <a:rPr lang="sv-SE" sz="2400" b="1" dirty="0"/>
              <a:t> Avvikande förhållande </a:t>
            </a:r>
            <a:r>
              <a:rPr lang="sv-SE" sz="2400" dirty="0"/>
              <a:t> </a:t>
            </a:r>
          </a:p>
          <a:p>
            <a:pPr marL="447675" lvl="1" indent="0">
              <a:buNone/>
              <a:tabLst>
                <a:tab pos="630238" algn="l"/>
              </a:tabLst>
            </a:pPr>
            <a:r>
              <a:rPr lang="sv-SE" sz="2400" dirty="0"/>
              <a:t>4 §</a:t>
            </a:r>
          </a:p>
          <a:p>
            <a:pPr marL="447675" lvl="1" indent="0">
              <a:buNone/>
              <a:tabLst>
                <a:tab pos="630238" algn="l"/>
              </a:tabLst>
            </a:pPr>
            <a:r>
              <a:rPr lang="sv-SE" sz="1800" i="1" dirty="0"/>
              <a:t>Med avvikande förhållande avses att:</a:t>
            </a:r>
          </a:p>
          <a:p>
            <a:pPr marL="904875" lvl="1" indent="-457200">
              <a:buAutoNum type="arabicPeriod"/>
              <a:tabLst>
                <a:tab pos="630238" algn="l"/>
              </a:tabLst>
            </a:pPr>
            <a:r>
              <a:rPr lang="sv-SE" sz="1800" dirty="0"/>
              <a:t>Uppgift som beställaren svarar för enligt 1 kap 9 § inte är riktig,</a:t>
            </a:r>
          </a:p>
          <a:p>
            <a:pPr marL="904875" lvl="1" indent="-457200">
              <a:buAutoNum type="arabicPeriod"/>
              <a:tabLst>
                <a:tab pos="630238" algn="l"/>
              </a:tabLst>
            </a:pPr>
            <a:r>
              <a:rPr lang="sv-SE" sz="1800" dirty="0"/>
              <a:t>Arbetsområdet eller andra förhållanden av betydelse för att utföra kontraktsarbetena avviker från vad entreprenören ska förutsätta enligt 2 kap 6-9 §§</a:t>
            </a:r>
          </a:p>
          <a:p>
            <a:pPr marL="904875" lvl="1" indent="-457200">
              <a:buAutoNum type="arabicPeriod"/>
              <a:tabLst>
                <a:tab pos="630238" algn="l"/>
              </a:tabLst>
            </a:pPr>
            <a:r>
              <a:rPr lang="sv-SE" sz="1800" dirty="0"/>
              <a:t>Entreprenören i annat fall än vad som anges i p.1 och 2 störs i utförandet av sitt arbete, på grund av omständighet som berör på beställaren eller något förhållande på beställarens sida,</a:t>
            </a:r>
          </a:p>
          <a:p>
            <a:pPr marL="904875" lvl="1" indent="-457200">
              <a:buAutoNum type="arabicPeriod"/>
              <a:tabLst>
                <a:tab pos="630238" algn="l"/>
              </a:tabLst>
            </a:pPr>
            <a:r>
              <a:rPr lang="sv-SE" sz="1800" dirty="0"/>
              <a:t>Författning som träder ikraft efter att anbud lämnas medför ändring i kontraktsarbetenas omfattning eller för hur kontraktsarbetena ska utföras; dock inte, vad gäller hur kontraktsarbetena ska utföras, om författningen beslutats innan anbud lämnades och entreprenören vid den tidpunkten kände till eller borde ha känt till den nya författningen, </a:t>
            </a:r>
          </a:p>
        </p:txBody>
      </p:sp>
      <p:pic>
        <p:nvPicPr>
          <p:cNvPr id="4" name="Google Shape;171;p22">
            <a:extLst>
              <a:ext uri="{FF2B5EF4-FFF2-40B4-BE49-F238E27FC236}">
                <a16:creationId xmlns:a16="http://schemas.microsoft.com/office/drawing/2014/main" id="{72C43A73-848E-86D8-0D7A-5DA6AA7558AF}"/>
              </a:ext>
            </a:extLst>
          </p:cNvPr>
          <p:cNvPicPr preferRelativeResize="0"/>
          <p:nvPr/>
        </p:nvPicPr>
        <p:blipFill rotWithShape="1">
          <a:blip r:embed="rId2">
            <a:alphaModFix/>
          </a:blip>
          <a:srcRect/>
          <a:stretch/>
        </p:blipFill>
        <p:spPr>
          <a:xfrm>
            <a:off x="7930282" y="5664856"/>
            <a:ext cx="1139073" cy="1139073"/>
          </a:xfrm>
          <a:prstGeom prst="rect">
            <a:avLst/>
          </a:prstGeom>
          <a:noFill/>
          <a:ln>
            <a:noFill/>
          </a:ln>
        </p:spPr>
      </p:pic>
      <p:sp>
        <p:nvSpPr>
          <p:cNvPr id="5" name="Google Shape;170;p22">
            <a:extLst>
              <a:ext uri="{FF2B5EF4-FFF2-40B4-BE49-F238E27FC236}">
                <a16:creationId xmlns:a16="http://schemas.microsoft.com/office/drawing/2014/main" id="{678529DA-B5A2-1197-C629-FA16EAC5256C}"/>
              </a:ext>
            </a:extLst>
          </p:cNvPr>
          <p:cNvSpPr/>
          <p:nvPr/>
        </p:nvSpPr>
        <p:spPr>
          <a:xfrm>
            <a:off x="0" y="0"/>
            <a:ext cx="351300" cy="6858000"/>
          </a:xfrm>
          <a:prstGeom prst="rect">
            <a:avLst/>
          </a:prstGeom>
          <a:gradFill>
            <a:gsLst>
              <a:gs pos="0">
                <a:srgbClr val="5CAA5F"/>
              </a:gs>
              <a:gs pos="100000">
                <a:srgbClr val="325233"/>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8468424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7DD568-EBE3-8D8F-F474-CF8FA4106BCB}"/>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DAABFA1B-BF7C-0E43-321F-04FE6D9EF841}"/>
              </a:ext>
            </a:extLst>
          </p:cNvPr>
          <p:cNvSpPr>
            <a:spLocks noGrp="1"/>
          </p:cNvSpPr>
          <p:nvPr>
            <p:ph type="title"/>
          </p:nvPr>
        </p:nvSpPr>
        <p:spPr/>
        <p:txBody>
          <a:bodyPr/>
          <a:lstStyle/>
          <a:p>
            <a:endParaRPr lang="sv-SE" dirty="0"/>
          </a:p>
        </p:txBody>
      </p:sp>
      <p:sp>
        <p:nvSpPr>
          <p:cNvPr id="3" name="Platshållare för innehåll 2">
            <a:extLst>
              <a:ext uri="{FF2B5EF4-FFF2-40B4-BE49-F238E27FC236}">
                <a16:creationId xmlns:a16="http://schemas.microsoft.com/office/drawing/2014/main" id="{C233C873-A6D1-AFAE-2933-F35FBA6CD1B1}"/>
              </a:ext>
            </a:extLst>
          </p:cNvPr>
          <p:cNvSpPr>
            <a:spLocks noGrp="1"/>
          </p:cNvSpPr>
          <p:nvPr>
            <p:ph idx="1"/>
          </p:nvPr>
        </p:nvSpPr>
        <p:spPr/>
        <p:txBody>
          <a:bodyPr>
            <a:normAutofit lnSpcReduction="10000"/>
          </a:bodyPr>
          <a:lstStyle/>
          <a:p>
            <a:pPr marL="447675" lvl="1" indent="0">
              <a:buNone/>
              <a:tabLst>
                <a:tab pos="630238" algn="l"/>
              </a:tabLst>
            </a:pPr>
            <a:r>
              <a:rPr lang="sv-SE" sz="2400" b="1" dirty="0"/>
              <a:t> </a:t>
            </a:r>
          </a:p>
          <a:p>
            <a:pPr marL="733425" lvl="1">
              <a:buFont typeface="Arial" panose="020B0604020202020204" pitchFamily="34" charset="0"/>
              <a:buChar char="•"/>
              <a:tabLst>
                <a:tab pos="630238" algn="l"/>
              </a:tabLst>
            </a:pPr>
            <a:r>
              <a:rPr lang="sv-SE" sz="1800" dirty="0"/>
              <a:t>Bakgrund </a:t>
            </a:r>
          </a:p>
          <a:p>
            <a:pPr marL="733425" lvl="1">
              <a:buFont typeface="Arial" panose="020B0604020202020204" pitchFamily="34" charset="0"/>
              <a:buChar char="•"/>
              <a:tabLst>
                <a:tab pos="630238" algn="l"/>
              </a:tabLst>
            </a:pPr>
            <a:r>
              <a:rPr lang="sv-SE" sz="1800" dirty="0"/>
              <a:t>Målsättning</a:t>
            </a:r>
          </a:p>
          <a:p>
            <a:pPr marL="733425" lvl="1">
              <a:buFontTx/>
              <a:buChar char="-"/>
              <a:tabLst>
                <a:tab pos="630238" algn="l"/>
              </a:tabLst>
            </a:pPr>
            <a:r>
              <a:rPr lang="sv-SE" sz="1800" dirty="0"/>
              <a:t>Tydligare kalkylregler, </a:t>
            </a:r>
          </a:p>
          <a:p>
            <a:pPr marL="733425" lvl="1">
              <a:buFontTx/>
              <a:buChar char="-"/>
              <a:tabLst>
                <a:tab pos="630238" algn="l"/>
              </a:tabLst>
            </a:pPr>
            <a:r>
              <a:rPr lang="sv-SE" sz="1800" dirty="0"/>
              <a:t>Regler kontroll och kvalitet </a:t>
            </a:r>
          </a:p>
          <a:p>
            <a:pPr marL="733425" lvl="1">
              <a:buFontTx/>
              <a:buChar char="-"/>
              <a:tabLst>
                <a:tab pos="630238" algn="l"/>
              </a:tabLst>
            </a:pPr>
            <a:r>
              <a:rPr lang="sv-SE" sz="1800" dirty="0"/>
              <a:t>Ändrad och modernare terminologi. </a:t>
            </a:r>
          </a:p>
          <a:p>
            <a:pPr marL="733425" lvl="1">
              <a:buFont typeface="Arial" panose="020B0604020202020204" pitchFamily="34" charset="0"/>
              <a:buChar char="•"/>
              <a:tabLst>
                <a:tab pos="630238" algn="l"/>
              </a:tabLst>
            </a:pPr>
            <a:endParaRPr lang="sv-SE" sz="1800" dirty="0"/>
          </a:p>
          <a:p>
            <a:pPr marL="733425" lvl="1">
              <a:buFont typeface="Arial" panose="020B0604020202020204" pitchFamily="34" charset="0"/>
              <a:buChar char="•"/>
              <a:tabLst>
                <a:tab pos="630238" algn="l"/>
              </a:tabLst>
            </a:pPr>
            <a:r>
              <a:rPr lang="sv-SE" sz="1800" dirty="0"/>
              <a:t>Remisstiden gick ut i slutet av februari  </a:t>
            </a:r>
          </a:p>
          <a:p>
            <a:pPr marL="733425" lvl="1">
              <a:buFont typeface="Arial" panose="020B0604020202020204" pitchFamily="34" charset="0"/>
              <a:buChar char="•"/>
              <a:tabLst>
                <a:tab pos="630238" algn="l"/>
              </a:tabLst>
            </a:pPr>
            <a:r>
              <a:rPr lang="sv-SE" sz="1800" dirty="0"/>
              <a:t>Det har tydligen kommit in väldigt många synpunkter så det är osäkert när AB 25 och ABPU 25 kommer att presenteras. </a:t>
            </a:r>
          </a:p>
          <a:p>
            <a:pPr marL="733425" lvl="1">
              <a:buFont typeface="Arial" panose="020B0604020202020204" pitchFamily="34" charset="0"/>
              <a:buChar char="•"/>
              <a:tabLst>
                <a:tab pos="630238" algn="l"/>
              </a:tabLst>
            </a:pPr>
            <a:r>
              <a:rPr lang="sv-SE" sz="1800" dirty="0"/>
              <a:t>Oklart hur de slutliga versionerna kommer att se ut. </a:t>
            </a:r>
          </a:p>
          <a:p>
            <a:pPr marL="447675" lvl="1" indent="0">
              <a:buNone/>
              <a:tabLst>
                <a:tab pos="630238" algn="l"/>
              </a:tabLst>
            </a:pPr>
            <a:r>
              <a:rPr lang="sv-SE" sz="1800" dirty="0"/>
              <a:t>    </a:t>
            </a:r>
          </a:p>
          <a:p>
            <a:pPr marL="447675" lvl="1" indent="0">
              <a:buNone/>
              <a:tabLst>
                <a:tab pos="630238" algn="l"/>
              </a:tabLst>
            </a:pPr>
            <a:endParaRPr lang="sv-SE" sz="1800" dirty="0"/>
          </a:p>
          <a:p>
            <a:pPr marL="447675" lvl="1" indent="0">
              <a:buNone/>
              <a:tabLst>
                <a:tab pos="630238" algn="l"/>
              </a:tabLst>
            </a:pPr>
            <a:r>
              <a:rPr lang="sv-SE" sz="1800" dirty="0"/>
              <a:t> </a:t>
            </a:r>
          </a:p>
        </p:txBody>
      </p:sp>
      <p:pic>
        <p:nvPicPr>
          <p:cNvPr id="4" name="Google Shape;171;p22">
            <a:extLst>
              <a:ext uri="{FF2B5EF4-FFF2-40B4-BE49-F238E27FC236}">
                <a16:creationId xmlns:a16="http://schemas.microsoft.com/office/drawing/2014/main" id="{FA45CA6F-020A-CB97-3636-CA068FDA190E}"/>
              </a:ext>
            </a:extLst>
          </p:cNvPr>
          <p:cNvPicPr preferRelativeResize="0"/>
          <p:nvPr/>
        </p:nvPicPr>
        <p:blipFill rotWithShape="1">
          <a:blip r:embed="rId2">
            <a:alphaModFix/>
          </a:blip>
          <a:srcRect/>
          <a:stretch/>
        </p:blipFill>
        <p:spPr>
          <a:xfrm>
            <a:off x="7787625" y="5461354"/>
            <a:ext cx="1139073" cy="1139073"/>
          </a:xfrm>
          <a:prstGeom prst="rect">
            <a:avLst/>
          </a:prstGeom>
          <a:noFill/>
          <a:ln>
            <a:noFill/>
          </a:ln>
        </p:spPr>
      </p:pic>
      <p:sp>
        <p:nvSpPr>
          <p:cNvPr id="5" name="Google Shape;170;p22">
            <a:extLst>
              <a:ext uri="{FF2B5EF4-FFF2-40B4-BE49-F238E27FC236}">
                <a16:creationId xmlns:a16="http://schemas.microsoft.com/office/drawing/2014/main" id="{8B37E7CF-E3E3-EFCD-D429-FCC7D5122C82}"/>
              </a:ext>
            </a:extLst>
          </p:cNvPr>
          <p:cNvSpPr/>
          <p:nvPr/>
        </p:nvSpPr>
        <p:spPr>
          <a:xfrm>
            <a:off x="0" y="0"/>
            <a:ext cx="351300" cy="6858000"/>
          </a:xfrm>
          <a:prstGeom prst="rect">
            <a:avLst/>
          </a:prstGeom>
          <a:gradFill>
            <a:gsLst>
              <a:gs pos="0">
                <a:srgbClr val="5CAA5F"/>
              </a:gs>
              <a:gs pos="100000">
                <a:srgbClr val="325233"/>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284130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endParaRPr lang="sv-SE" dirty="0"/>
          </a:p>
        </p:txBody>
      </p:sp>
      <p:sp>
        <p:nvSpPr>
          <p:cNvPr id="3" name="Platshållare för innehåll 2"/>
          <p:cNvSpPr>
            <a:spLocks noGrp="1"/>
          </p:cNvSpPr>
          <p:nvPr>
            <p:ph idx="1"/>
          </p:nvPr>
        </p:nvSpPr>
        <p:spPr/>
        <p:txBody>
          <a:bodyPr>
            <a:normAutofit lnSpcReduction="10000"/>
          </a:bodyPr>
          <a:lstStyle/>
          <a:p>
            <a:pPr marL="447675" lvl="1" indent="0">
              <a:buNone/>
              <a:tabLst>
                <a:tab pos="630238" algn="l"/>
              </a:tabLst>
            </a:pPr>
            <a:r>
              <a:rPr lang="sv-SE" sz="2400" b="1" dirty="0"/>
              <a:t>Kapitel 5 Ändring </a:t>
            </a:r>
          </a:p>
          <a:p>
            <a:pPr marL="447675" lvl="1" indent="0">
              <a:buNone/>
              <a:tabLst>
                <a:tab pos="630238" algn="l"/>
              </a:tabLst>
            </a:pPr>
            <a:r>
              <a:rPr lang="sv-SE" sz="2400" b="1" dirty="0"/>
              <a:t> Avvikande förhållande </a:t>
            </a:r>
            <a:r>
              <a:rPr lang="sv-SE" sz="2400" dirty="0"/>
              <a:t> </a:t>
            </a:r>
          </a:p>
          <a:p>
            <a:pPr marL="447675" lvl="1" indent="0">
              <a:buNone/>
              <a:tabLst>
                <a:tab pos="630238" algn="l"/>
              </a:tabLst>
            </a:pPr>
            <a:r>
              <a:rPr lang="sv-SE" sz="2400" dirty="0"/>
              <a:t>4 §</a:t>
            </a:r>
          </a:p>
          <a:p>
            <a:pPr marL="447675" lvl="1" indent="0">
              <a:buNone/>
              <a:tabLst>
                <a:tab pos="630238" algn="l"/>
              </a:tabLst>
            </a:pPr>
            <a:r>
              <a:rPr lang="sv-SE" sz="1800" dirty="0"/>
              <a:t>5. väderleks- eller vattenståndsförhållanden som är osedvanliga för byggnadsorten inverkar särskilt ogynnsamt på arbetena, </a:t>
            </a:r>
          </a:p>
          <a:p>
            <a:pPr marL="447675" lvl="1" indent="0">
              <a:buNone/>
              <a:tabLst>
                <a:tab pos="630238" algn="l"/>
              </a:tabLst>
            </a:pPr>
            <a:r>
              <a:rPr lang="sv-SE" sz="1800" dirty="0"/>
              <a:t>6. Myndighetsbeslut medför allmän brist på hjälpmedel, material eller vara eller begränsning av arbetskraft, </a:t>
            </a:r>
          </a:p>
          <a:p>
            <a:pPr marL="447675" lvl="1" indent="0">
              <a:buNone/>
              <a:tabLst>
                <a:tab pos="630238" algn="l"/>
              </a:tabLst>
            </a:pPr>
            <a:r>
              <a:rPr lang="sv-SE" sz="1800" dirty="0"/>
              <a:t>7. Någon av följande omständigheter inträffar: krig, försvarsberedskap, epidemi, strejk, blockad eller </a:t>
            </a:r>
            <a:r>
              <a:rPr lang="sv-SE" sz="1800" dirty="0" err="1"/>
              <a:t>lockout,dock</a:t>
            </a:r>
            <a:r>
              <a:rPr lang="sv-SE" sz="1800" dirty="0"/>
              <a:t> inte strejk eller blockad till följd av att entreprenören eller någon av entreprenörens underentreprenörer inte fullgjort sina skyldigheter gentemot anställd, eller </a:t>
            </a:r>
          </a:p>
          <a:p>
            <a:pPr marL="447675" lvl="1" indent="0">
              <a:buNone/>
              <a:tabLst>
                <a:tab pos="630238" algn="l"/>
              </a:tabLst>
            </a:pPr>
            <a:r>
              <a:rPr lang="sv-SE" sz="1800" dirty="0"/>
              <a:t>8. Det framkommer eller inträffar annat förhållande än vad som anges under p. 5-7 som entreprenören, inte borde räknat med och vars negativa påverkan entreprenören inte rimligen kunnat undanröja. </a:t>
            </a:r>
          </a:p>
        </p:txBody>
      </p:sp>
      <p:pic>
        <p:nvPicPr>
          <p:cNvPr id="4" name="Google Shape;171;p22">
            <a:extLst>
              <a:ext uri="{FF2B5EF4-FFF2-40B4-BE49-F238E27FC236}">
                <a16:creationId xmlns:a16="http://schemas.microsoft.com/office/drawing/2014/main" id="{72C43A73-848E-86D8-0D7A-5DA6AA7558AF}"/>
              </a:ext>
            </a:extLst>
          </p:cNvPr>
          <p:cNvPicPr preferRelativeResize="0"/>
          <p:nvPr/>
        </p:nvPicPr>
        <p:blipFill rotWithShape="1">
          <a:blip r:embed="rId2">
            <a:alphaModFix/>
          </a:blip>
          <a:srcRect/>
          <a:stretch/>
        </p:blipFill>
        <p:spPr>
          <a:xfrm>
            <a:off x="7836976" y="5632814"/>
            <a:ext cx="1139073" cy="1139073"/>
          </a:xfrm>
          <a:prstGeom prst="rect">
            <a:avLst/>
          </a:prstGeom>
          <a:noFill/>
          <a:ln>
            <a:noFill/>
          </a:ln>
        </p:spPr>
      </p:pic>
      <p:sp>
        <p:nvSpPr>
          <p:cNvPr id="5" name="Google Shape;170;p22">
            <a:extLst>
              <a:ext uri="{FF2B5EF4-FFF2-40B4-BE49-F238E27FC236}">
                <a16:creationId xmlns:a16="http://schemas.microsoft.com/office/drawing/2014/main" id="{678529DA-B5A2-1197-C629-FA16EAC5256C}"/>
              </a:ext>
            </a:extLst>
          </p:cNvPr>
          <p:cNvSpPr/>
          <p:nvPr/>
        </p:nvSpPr>
        <p:spPr>
          <a:xfrm>
            <a:off x="0" y="0"/>
            <a:ext cx="351300" cy="6858000"/>
          </a:xfrm>
          <a:prstGeom prst="rect">
            <a:avLst/>
          </a:prstGeom>
          <a:gradFill>
            <a:gsLst>
              <a:gs pos="0">
                <a:srgbClr val="5CAA5F"/>
              </a:gs>
              <a:gs pos="100000">
                <a:srgbClr val="325233"/>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464980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endParaRPr lang="sv-SE" dirty="0"/>
          </a:p>
        </p:txBody>
      </p:sp>
      <p:sp>
        <p:nvSpPr>
          <p:cNvPr id="3" name="Platshållare för innehåll 2"/>
          <p:cNvSpPr>
            <a:spLocks noGrp="1"/>
          </p:cNvSpPr>
          <p:nvPr>
            <p:ph idx="1"/>
          </p:nvPr>
        </p:nvSpPr>
        <p:spPr/>
        <p:txBody>
          <a:bodyPr>
            <a:normAutofit/>
          </a:bodyPr>
          <a:lstStyle/>
          <a:p>
            <a:pPr marL="447675" lvl="1" indent="0">
              <a:buNone/>
              <a:tabLst>
                <a:tab pos="630238" algn="l"/>
              </a:tabLst>
            </a:pPr>
            <a:r>
              <a:rPr lang="sv-SE" sz="2400" b="1" dirty="0"/>
              <a:t>Kapitel 5 Ändring </a:t>
            </a:r>
          </a:p>
          <a:p>
            <a:pPr marL="447675" lvl="1" indent="0">
              <a:buNone/>
              <a:tabLst>
                <a:tab pos="630238" algn="l"/>
              </a:tabLst>
            </a:pPr>
            <a:r>
              <a:rPr lang="sv-SE" sz="2400" b="1" dirty="0"/>
              <a:t> 8 §</a:t>
            </a:r>
            <a:endParaRPr lang="sv-SE" sz="2400" dirty="0"/>
          </a:p>
          <a:p>
            <a:pPr marL="447675" lvl="1" indent="0">
              <a:buNone/>
              <a:tabLst>
                <a:tab pos="630238" algn="l"/>
              </a:tabLst>
            </a:pPr>
            <a:r>
              <a:rPr lang="sv-SE" sz="2400" dirty="0"/>
              <a:t>Kontraktstiden ska förlängas eller kortas av i den utsträckning ändring av entreprenaden eller avvikande förhållande påverkar möjligheten att hålla kontraktstiden.</a:t>
            </a:r>
          </a:p>
          <a:p>
            <a:pPr marL="447675" lvl="1" indent="0">
              <a:buNone/>
              <a:tabLst>
                <a:tab pos="630238" algn="l"/>
              </a:tabLst>
            </a:pPr>
            <a:r>
              <a:rPr lang="sv-SE" sz="2400" dirty="0"/>
              <a:t>Vid justering av kontraktstiden enligt första stycket ska hänsyn tas till entreprenörens skyldighet att inom ramen för parternas lojalitetsplikt, på ett rationellt sätt använda resurser avsatta för entreprenaden. </a:t>
            </a:r>
          </a:p>
        </p:txBody>
      </p:sp>
      <p:pic>
        <p:nvPicPr>
          <p:cNvPr id="4" name="Google Shape;171;p22">
            <a:extLst>
              <a:ext uri="{FF2B5EF4-FFF2-40B4-BE49-F238E27FC236}">
                <a16:creationId xmlns:a16="http://schemas.microsoft.com/office/drawing/2014/main" id="{72C43A73-848E-86D8-0D7A-5DA6AA7558AF}"/>
              </a:ext>
            </a:extLst>
          </p:cNvPr>
          <p:cNvPicPr preferRelativeResize="0"/>
          <p:nvPr/>
        </p:nvPicPr>
        <p:blipFill rotWithShape="1">
          <a:blip r:embed="rId2">
            <a:alphaModFix/>
          </a:blip>
          <a:srcRect/>
          <a:stretch/>
        </p:blipFill>
        <p:spPr>
          <a:xfrm>
            <a:off x="7855301" y="5556626"/>
            <a:ext cx="1139073" cy="1139073"/>
          </a:xfrm>
          <a:prstGeom prst="rect">
            <a:avLst/>
          </a:prstGeom>
          <a:noFill/>
          <a:ln>
            <a:noFill/>
          </a:ln>
        </p:spPr>
      </p:pic>
      <p:sp>
        <p:nvSpPr>
          <p:cNvPr id="5" name="Google Shape;170;p22">
            <a:extLst>
              <a:ext uri="{FF2B5EF4-FFF2-40B4-BE49-F238E27FC236}">
                <a16:creationId xmlns:a16="http://schemas.microsoft.com/office/drawing/2014/main" id="{678529DA-B5A2-1197-C629-FA16EAC5256C}"/>
              </a:ext>
            </a:extLst>
          </p:cNvPr>
          <p:cNvSpPr/>
          <p:nvPr/>
        </p:nvSpPr>
        <p:spPr>
          <a:xfrm>
            <a:off x="0" y="0"/>
            <a:ext cx="351300" cy="6858000"/>
          </a:xfrm>
          <a:prstGeom prst="rect">
            <a:avLst/>
          </a:prstGeom>
          <a:gradFill>
            <a:gsLst>
              <a:gs pos="0">
                <a:srgbClr val="5CAA5F"/>
              </a:gs>
              <a:gs pos="100000">
                <a:srgbClr val="325233"/>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9703139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endParaRPr lang="sv-SE" dirty="0"/>
          </a:p>
        </p:txBody>
      </p:sp>
      <p:sp>
        <p:nvSpPr>
          <p:cNvPr id="3" name="Platshållare för innehåll 2"/>
          <p:cNvSpPr>
            <a:spLocks noGrp="1"/>
          </p:cNvSpPr>
          <p:nvPr>
            <p:ph idx="1"/>
          </p:nvPr>
        </p:nvSpPr>
        <p:spPr/>
        <p:txBody>
          <a:bodyPr>
            <a:normAutofit/>
          </a:bodyPr>
          <a:lstStyle/>
          <a:p>
            <a:pPr marL="447675" lvl="1" indent="0">
              <a:buNone/>
              <a:tabLst>
                <a:tab pos="630238" algn="l"/>
              </a:tabLst>
            </a:pPr>
            <a:r>
              <a:rPr lang="sv-SE" sz="2400" b="1" dirty="0"/>
              <a:t>Kapitel 5 Ändring </a:t>
            </a:r>
          </a:p>
          <a:p>
            <a:pPr marL="447675" lvl="1" indent="0">
              <a:buNone/>
              <a:tabLst>
                <a:tab pos="630238" algn="l"/>
              </a:tabLst>
            </a:pPr>
            <a:r>
              <a:rPr lang="sv-SE" sz="2400" b="1" dirty="0"/>
              <a:t> 10 §</a:t>
            </a:r>
            <a:endParaRPr lang="sv-SE" sz="2400" dirty="0"/>
          </a:p>
          <a:p>
            <a:pPr marL="447675" lvl="1" indent="0">
              <a:buNone/>
              <a:tabLst>
                <a:tab pos="630238" algn="l"/>
              </a:tabLst>
            </a:pPr>
            <a:r>
              <a:rPr lang="sv-SE" sz="2400" dirty="0"/>
              <a:t>Vid ändrings- eller tilläggsarbete enligt 1 § och avvikande förhållande enligt 4 § p. 1-4 har entreprenören rätt till ersättning utöver kontraktssumman. </a:t>
            </a:r>
          </a:p>
          <a:p>
            <a:pPr marL="447675" lvl="1" indent="0">
              <a:buNone/>
              <a:tabLst>
                <a:tab pos="630238" algn="l"/>
              </a:tabLst>
            </a:pPr>
            <a:r>
              <a:rPr lang="sv-SE" sz="2400" dirty="0"/>
              <a:t>Entreprenörens rätt till ersättning omfattar kostnader för ändring av entreprenaden och avvikande förhållande och samtliga följder därav. Kostnader ersätts även om de kan härledas endast till den </a:t>
            </a:r>
            <a:r>
              <a:rPr lang="sv-SE" sz="2400" u="sng" dirty="0"/>
              <a:t>samlade effekten </a:t>
            </a:r>
            <a:r>
              <a:rPr lang="sv-SE" sz="2400" dirty="0"/>
              <a:t>av ändringar av entreprenaden och avvikande förhållande.</a:t>
            </a:r>
          </a:p>
        </p:txBody>
      </p:sp>
      <p:pic>
        <p:nvPicPr>
          <p:cNvPr id="4" name="Google Shape;171;p22">
            <a:extLst>
              <a:ext uri="{FF2B5EF4-FFF2-40B4-BE49-F238E27FC236}">
                <a16:creationId xmlns:a16="http://schemas.microsoft.com/office/drawing/2014/main" id="{72C43A73-848E-86D8-0D7A-5DA6AA7558AF}"/>
              </a:ext>
            </a:extLst>
          </p:cNvPr>
          <p:cNvPicPr preferRelativeResize="0"/>
          <p:nvPr/>
        </p:nvPicPr>
        <p:blipFill rotWithShape="1">
          <a:blip r:embed="rId2">
            <a:alphaModFix/>
          </a:blip>
          <a:srcRect/>
          <a:stretch/>
        </p:blipFill>
        <p:spPr>
          <a:xfrm>
            <a:off x="7789987" y="5556626"/>
            <a:ext cx="1139073" cy="1139073"/>
          </a:xfrm>
          <a:prstGeom prst="rect">
            <a:avLst/>
          </a:prstGeom>
          <a:noFill/>
          <a:ln>
            <a:noFill/>
          </a:ln>
        </p:spPr>
      </p:pic>
      <p:sp>
        <p:nvSpPr>
          <p:cNvPr id="5" name="Google Shape;170;p22">
            <a:extLst>
              <a:ext uri="{FF2B5EF4-FFF2-40B4-BE49-F238E27FC236}">
                <a16:creationId xmlns:a16="http://schemas.microsoft.com/office/drawing/2014/main" id="{678529DA-B5A2-1197-C629-FA16EAC5256C}"/>
              </a:ext>
            </a:extLst>
          </p:cNvPr>
          <p:cNvSpPr/>
          <p:nvPr/>
        </p:nvSpPr>
        <p:spPr>
          <a:xfrm>
            <a:off x="0" y="0"/>
            <a:ext cx="351300" cy="6858000"/>
          </a:xfrm>
          <a:prstGeom prst="rect">
            <a:avLst/>
          </a:prstGeom>
          <a:gradFill>
            <a:gsLst>
              <a:gs pos="0">
                <a:srgbClr val="5CAA5F"/>
              </a:gs>
              <a:gs pos="100000">
                <a:srgbClr val="325233"/>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564665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C43E38-0A9A-6F30-E741-00FC2678AC4E}"/>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4FEF637A-F584-76E7-62FF-E10DC9BA930A}"/>
              </a:ext>
            </a:extLst>
          </p:cNvPr>
          <p:cNvSpPr>
            <a:spLocks noGrp="1"/>
          </p:cNvSpPr>
          <p:nvPr>
            <p:ph type="title"/>
          </p:nvPr>
        </p:nvSpPr>
        <p:spPr/>
        <p:txBody>
          <a:bodyPr/>
          <a:lstStyle/>
          <a:p>
            <a:endParaRPr lang="sv-SE" dirty="0"/>
          </a:p>
        </p:txBody>
      </p:sp>
      <p:sp>
        <p:nvSpPr>
          <p:cNvPr id="3" name="Platshållare för innehåll 2">
            <a:extLst>
              <a:ext uri="{FF2B5EF4-FFF2-40B4-BE49-F238E27FC236}">
                <a16:creationId xmlns:a16="http://schemas.microsoft.com/office/drawing/2014/main" id="{EE18B5D9-22F4-E899-36C7-DEED769014B1}"/>
              </a:ext>
            </a:extLst>
          </p:cNvPr>
          <p:cNvSpPr>
            <a:spLocks noGrp="1"/>
          </p:cNvSpPr>
          <p:nvPr>
            <p:ph idx="1"/>
          </p:nvPr>
        </p:nvSpPr>
        <p:spPr/>
        <p:txBody>
          <a:bodyPr>
            <a:normAutofit lnSpcReduction="10000"/>
          </a:bodyPr>
          <a:lstStyle/>
          <a:p>
            <a:pPr marL="447675" lvl="1" indent="0">
              <a:buNone/>
              <a:tabLst>
                <a:tab pos="630238" algn="l"/>
              </a:tabLst>
            </a:pPr>
            <a:r>
              <a:rPr lang="sv-SE" sz="2400" b="1" dirty="0"/>
              <a:t>Kapitel 5 Ändring </a:t>
            </a:r>
          </a:p>
          <a:p>
            <a:pPr marL="447675" lvl="1" indent="0">
              <a:buNone/>
              <a:tabLst>
                <a:tab pos="630238" algn="l"/>
              </a:tabLst>
            </a:pPr>
            <a:r>
              <a:rPr lang="sv-SE" sz="2400" b="1" dirty="0"/>
              <a:t> 15 §</a:t>
            </a:r>
          </a:p>
          <a:p>
            <a:pPr marL="447675" lvl="1" indent="0">
              <a:buNone/>
              <a:tabLst>
                <a:tab pos="630238" algn="l"/>
              </a:tabLst>
            </a:pPr>
            <a:r>
              <a:rPr lang="sv-SE" sz="2400" dirty="0"/>
              <a:t>Kostnadsändringar avseende kontraktsarbetena som är väsentliga i förhållande till kontraktssumman och som inte borde ha förutsetts i samband med att anbud lämnades om ändringarna </a:t>
            </a:r>
          </a:p>
          <a:p>
            <a:pPr marL="904875" lvl="1" indent="-457200">
              <a:buAutoNum type="arabicPeriod"/>
              <a:tabLst>
                <a:tab pos="630238" algn="l"/>
              </a:tabLst>
            </a:pPr>
            <a:r>
              <a:rPr lang="sv-SE" sz="2400" dirty="0"/>
              <a:t>Uppkommit till följd av krig, terror m.m. </a:t>
            </a:r>
          </a:p>
          <a:p>
            <a:pPr marL="904875" lvl="1" indent="-457200">
              <a:buAutoNum type="arabicPeriod"/>
              <a:tabLst>
                <a:tab pos="630238" algn="l"/>
              </a:tabLst>
            </a:pPr>
            <a:r>
              <a:rPr lang="sv-SE" sz="2400" dirty="0"/>
              <a:t>Avser allmän kostnadsökning på material, vara, energi eller drivmedel. </a:t>
            </a:r>
          </a:p>
          <a:p>
            <a:pPr marL="447675" lvl="1" indent="0">
              <a:buNone/>
              <a:tabLst>
                <a:tab pos="630238" algn="l"/>
              </a:tabLst>
            </a:pPr>
            <a:r>
              <a:rPr lang="sv-SE" sz="2400" dirty="0"/>
              <a:t>Entreprenören svarar för de kostnadsändringar som inte är väsentliga  - beställaren svarar för överstigande kostnadsändringar. </a:t>
            </a:r>
          </a:p>
        </p:txBody>
      </p:sp>
      <p:pic>
        <p:nvPicPr>
          <p:cNvPr id="4" name="Google Shape;171;p22">
            <a:extLst>
              <a:ext uri="{FF2B5EF4-FFF2-40B4-BE49-F238E27FC236}">
                <a16:creationId xmlns:a16="http://schemas.microsoft.com/office/drawing/2014/main" id="{1F836100-0D5F-C4DF-5CAB-75DFA092667A}"/>
              </a:ext>
            </a:extLst>
          </p:cNvPr>
          <p:cNvPicPr preferRelativeResize="0"/>
          <p:nvPr/>
        </p:nvPicPr>
        <p:blipFill rotWithShape="1">
          <a:blip r:embed="rId2">
            <a:alphaModFix/>
          </a:blip>
          <a:srcRect/>
          <a:stretch/>
        </p:blipFill>
        <p:spPr>
          <a:xfrm>
            <a:off x="7789987" y="5556626"/>
            <a:ext cx="1139073" cy="1139073"/>
          </a:xfrm>
          <a:prstGeom prst="rect">
            <a:avLst/>
          </a:prstGeom>
          <a:noFill/>
          <a:ln>
            <a:noFill/>
          </a:ln>
        </p:spPr>
      </p:pic>
      <p:sp>
        <p:nvSpPr>
          <p:cNvPr id="5" name="Google Shape;170;p22">
            <a:extLst>
              <a:ext uri="{FF2B5EF4-FFF2-40B4-BE49-F238E27FC236}">
                <a16:creationId xmlns:a16="http://schemas.microsoft.com/office/drawing/2014/main" id="{947131CA-6918-0C64-B4FB-6133F2DBB650}"/>
              </a:ext>
            </a:extLst>
          </p:cNvPr>
          <p:cNvSpPr/>
          <p:nvPr/>
        </p:nvSpPr>
        <p:spPr>
          <a:xfrm>
            <a:off x="0" y="0"/>
            <a:ext cx="351300" cy="6858000"/>
          </a:xfrm>
          <a:prstGeom prst="rect">
            <a:avLst/>
          </a:prstGeom>
          <a:gradFill>
            <a:gsLst>
              <a:gs pos="0">
                <a:srgbClr val="5CAA5F"/>
              </a:gs>
              <a:gs pos="100000">
                <a:srgbClr val="325233"/>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3405843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E84773-FA06-1B95-2176-31EFCA5C0E9A}"/>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79E89DFE-1A6B-94AE-4746-3A00662CE985}"/>
              </a:ext>
            </a:extLst>
          </p:cNvPr>
          <p:cNvSpPr>
            <a:spLocks noGrp="1"/>
          </p:cNvSpPr>
          <p:nvPr>
            <p:ph type="title"/>
          </p:nvPr>
        </p:nvSpPr>
        <p:spPr/>
        <p:txBody>
          <a:bodyPr/>
          <a:lstStyle/>
          <a:p>
            <a:endParaRPr lang="sv-SE" dirty="0"/>
          </a:p>
        </p:txBody>
      </p:sp>
      <p:sp>
        <p:nvSpPr>
          <p:cNvPr id="3" name="Platshållare för innehåll 2">
            <a:extLst>
              <a:ext uri="{FF2B5EF4-FFF2-40B4-BE49-F238E27FC236}">
                <a16:creationId xmlns:a16="http://schemas.microsoft.com/office/drawing/2014/main" id="{996AEB67-F589-05FA-7552-1AB61B1C7A57}"/>
              </a:ext>
            </a:extLst>
          </p:cNvPr>
          <p:cNvSpPr>
            <a:spLocks noGrp="1"/>
          </p:cNvSpPr>
          <p:nvPr>
            <p:ph idx="1"/>
          </p:nvPr>
        </p:nvSpPr>
        <p:spPr/>
        <p:txBody>
          <a:bodyPr>
            <a:normAutofit/>
          </a:bodyPr>
          <a:lstStyle/>
          <a:p>
            <a:pPr marL="447675" lvl="1" indent="0">
              <a:buNone/>
              <a:tabLst>
                <a:tab pos="630238" algn="l"/>
              </a:tabLst>
            </a:pPr>
            <a:r>
              <a:rPr lang="sv-SE" sz="2400" b="1" dirty="0"/>
              <a:t>Kapitel 5 Ändring </a:t>
            </a:r>
          </a:p>
          <a:p>
            <a:pPr marL="447675" lvl="1" indent="0">
              <a:buNone/>
              <a:tabLst>
                <a:tab pos="630238" algn="l"/>
              </a:tabLst>
            </a:pPr>
            <a:r>
              <a:rPr lang="sv-SE" sz="2400" b="1" dirty="0"/>
              <a:t> 12 § </a:t>
            </a:r>
          </a:p>
          <a:p>
            <a:pPr marL="447675" lvl="1" indent="0">
              <a:buNone/>
              <a:tabLst>
                <a:tab pos="630238" algn="l"/>
              </a:tabLst>
            </a:pPr>
            <a:r>
              <a:rPr lang="sv-SE" sz="2400" b="1" dirty="0"/>
              <a:t> </a:t>
            </a:r>
            <a:r>
              <a:rPr lang="sv-SE" sz="2400" dirty="0"/>
              <a:t>- Ett á-pris gäller inte vid en avvikelse från den angivna mängden med mer än 25 %  och 0.5 % från kontraktssumman</a:t>
            </a:r>
          </a:p>
          <a:p>
            <a:pPr marL="790575" lvl="1" indent="-342900">
              <a:buFontTx/>
              <a:buChar char="-"/>
              <a:tabLst>
                <a:tab pos="630238" algn="l"/>
              </a:tabLst>
            </a:pPr>
            <a:r>
              <a:rPr lang="sv-SE" sz="2400" dirty="0"/>
              <a:t>Vid ökning av mängden gäller priset till dess uppsägning skett – kan ske med retroaktiv verkan dock.</a:t>
            </a:r>
          </a:p>
          <a:p>
            <a:pPr marL="790575" lvl="1" indent="-342900">
              <a:buFontTx/>
              <a:buChar char="-"/>
              <a:tabLst>
                <a:tab pos="630238" algn="l"/>
              </a:tabLst>
            </a:pPr>
            <a:r>
              <a:rPr lang="sv-SE" sz="2400" dirty="0"/>
              <a:t>Utförs ändring av entreprenaden eller arbete till följd av avvikande förhållanden under andra förhållanden än de som á-priset är grundat på… ska á-priset justeras. Vid väsentlig skillnad får á-priset sägas upp. </a:t>
            </a:r>
          </a:p>
        </p:txBody>
      </p:sp>
      <p:pic>
        <p:nvPicPr>
          <p:cNvPr id="4" name="Google Shape;171;p22">
            <a:extLst>
              <a:ext uri="{FF2B5EF4-FFF2-40B4-BE49-F238E27FC236}">
                <a16:creationId xmlns:a16="http://schemas.microsoft.com/office/drawing/2014/main" id="{2C49A46A-38A9-1266-4A74-8C5E5C5D29D7}"/>
              </a:ext>
            </a:extLst>
          </p:cNvPr>
          <p:cNvPicPr preferRelativeResize="0"/>
          <p:nvPr/>
        </p:nvPicPr>
        <p:blipFill rotWithShape="1">
          <a:blip r:embed="rId2">
            <a:alphaModFix/>
          </a:blip>
          <a:srcRect/>
          <a:stretch/>
        </p:blipFill>
        <p:spPr>
          <a:xfrm>
            <a:off x="7789987" y="5556626"/>
            <a:ext cx="1139073" cy="1139073"/>
          </a:xfrm>
          <a:prstGeom prst="rect">
            <a:avLst/>
          </a:prstGeom>
          <a:noFill/>
          <a:ln>
            <a:noFill/>
          </a:ln>
        </p:spPr>
      </p:pic>
      <p:sp>
        <p:nvSpPr>
          <p:cNvPr id="5" name="Google Shape;170;p22">
            <a:extLst>
              <a:ext uri="{FF2B5EF4-FFF2-40B4-BE49-F238E27FC236}">
                <a16:creationId xmlns:a16="http://schemas.microsoft.com/office/drawing/2014/main" id="{D9EAD0A3-5D8C-D16C-C7DC-BCD94A4E18D9}"/>
              </a:ext>
            </a:extLst>
          </p:cNvPr>
          <p:cNvSpPr/>
          <p:nvPr/>
        </p:nvSpPr>
        <p:spPr>
          <a:xfrm>
            <a:off x="0" y="0"/>
            <a:ext cx="351300" cy="6858000"/>
          </a:xfrm>
          <a:prstGeom prst="rect">
            <a:avLst/>
          </a:prstGeom>
          <a:gradFill>
            <a:gsLst>
              <a:gs pos="0">
                <a:srgbClr val="5CAA5F"/>
              </a:gs>
              <a:gs pos="100000">
                <a:srgbClr val="325233"/>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88675869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endParaRPr lang="sv-SE" dirty="0"/>
          </a:p>
        </p:txBody>
      </p:sp>
      <p:sp>
        <p:nvSpPr>
          <p:cNvPr id="3" name="Platshållare för innehåll 2"/>
          <p:cNvSpPr>
            <a:spLocks noGrp="1"/>
          </p:cNvSpPr>
          <p:nvPr>
            <p:ph idx="1"/>
          </p:nvPr>
        </p:nvSpPr>
        <p:spPr/>
        <p:txBody>
          <a:bodyPr>
            <a:normAutofit/>
          </a:bodyPr>
          <a:lstStyle/>
          <a:p>
            <a:pPr marL="447675" lvl="1" indent="0">
              <a:buNone/>
              <a:tabLst>
                <a:tab pos="630238" algn="l"/>
              </a:tabLst>
            </a:pPr>
            <a:r>
              <a:rPr lang="sv-SE" sz="2400" b="1" dirty="0"/>
              <a:t>Kapitel 6 Betalning </a:t>
            </a:r>
          </a:p>
          <a:p>
            <a:pPr marL="447675" lvl="1" indent="0">
              <a:buNone/>
              <a:tabLst>
                <a:tab pos="630238" algn="l"/>
              </a:tabLst>
            </a:pPr>
            <a:r>
              <a:rPr lang="sv-SE" sz="2400" dirty="0"/>
              <a:t>Stora likheter med Ekonomikapitlet i AB 04 och ABT 06. </a:t>
            </a:r>
          </a:p>
          <a:p>
            <a:pPr marL="447675" lvl="1" indent="0">
              <a:buNone/>
              <a:tabLst>
                <a:tab pos="630238" algn="l"/>
              </a:tabLst>
            </a:pPr>
            <a:endParaRPr lang="sv-SE" sz="2400" dirty="0"/>
          </a:p>
        </p:txBody>
      </p:sp>
      <p:pic>
        <p:nvPicPr>
          <p:cNvPr id="4" name="Google Shape;171;p22">
            <a:extLst>
              <a:ext uri="{FF2B5EF4-FFF2-40B4-BE49-F238E27FC236}">
                <a16:creationId xmlns:a16="http://schemas.microsoft.com/office/drawing/2014/main" id="{72C43A73-848E-86D8-0D7A-5DA6AA7558AF}"/>
              </a:ext>
            </a:extLst>
          </p:cNvPr>
          <p:cNvPicPr preferRelativeResize="0"/>
          <p:nvPr/>
        </p:nvPicPr>
        <p:blipFill rotWithShape="1">
          <a:blip r:embed="rId2">
            <a:alphaModFix/>
          </a:blip>
          <a:srcRect/>
          <a:stretch/>
        </p:blipFill>
        <p:spPr>
          <a:xfrm>
            <a:off x="7901954" y="5556626"/>
            <a:ext cx="1139073" cy="1139073"/>
          </a:xfrm>
          <a:prstGeom prst="rect">
            <a:avLst/>
          </a:prstGeom>
          <a:noFill/>
          <a:ln>
            <a:noFill/>
          </a:ln>
        </p:spPr>
      </p:pic>
      <p:sp>
        <p:nvSpPr>
          <p:cNvPr id="5" name="Google Shape;170;p22">
            <a:extLst>
              <a:ext uri="{FF2B5EF4-FFF2-40B4-BE49-F238E27FC236}">
                <a16:creationId xmlns:a16="http://schemas.microsoft.com/office/drawing/2014/main" id="{678529DA-B5A2-1197-C629-FA16EAC5256C}"/>
              </a:ext>
            </a:extLst>
          </p:cNvPr>
          <p:cNvSpPr/>
          <p:nvPr/>
        </p:nvSpPr>
        <p:spPr>
          <a:xfrm>
            <a:off x="0" y="0"/>
            <a:ext cx="351300" cy="6858000"/>
          </a:xfrm>
          <a:prstGeom prst="rect">
            <a:avLst/>
          </a:prstGeom>
          <a:gradFill>
            <a:gsLst>
              <a:gs pos="0">
                <a:srgbClr val="5CAA5F"/>
              </a:gs>
              <a:gs pos="100000">
                <a:srgbClr val="325233"/>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478222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endParaRPr lang="sv-SE" dirty="0"/>
          </a:p>
        </p:txBody>
      </p:sp>
      <p:sp>
        <p:nvSpPr>
          <p:cNvPr id="3" name="Platshållare för innehåll 2"/>
          <p:cNvSpPr>
            <a:spLocks noGrp="1"/>
          </p:cNvSpPr>
          <p:nvPr>
            <p:ph idx="1"/>
          </p:nvPr>
        </p:nvSpPr>
        <p:spPr/>
        <p:txBody>
          <a:bodyPr>
            <a:normAutofit/>
          </a:bodyPr>
          <a:lstStyle/>
          <a:p>
            <a:pPr marL="447675" lvl="1" indent="0">
              <a:buNone/>
              <a:tabLst>
                <a:tab pos="630238" algn="l"/>
              </a:tabLst>
            </a:pPr>
            <a:r>
              <a:rPr lang="sv-SE" sz="2400" b="1" dirty="0"/>
              <a:t>Kapitel 7 Dröjsmål och fel  </a:t>
            </a:r>
          </a:p>
          <a:p>
            <a:pPr marL="447675" lvl="1" indent="0">
              <a:buNone/>
              <a:tabLst>
                <a:tab pos="630238" algn="l"/>
              </a:tabLst>
            </a:pPr>
            <a:r>
              <a:rPr lang="sv-SE" sz="2400" dirty="0"/>
              <a:t>Avser risken för entreprenaden och entreprenörens ansvar för dröjsmål och fel. </a:t>
            </a:r>
          </a:p>
          <a:p>
            <a:pPr marL="447675" lvl="1" indent="0">
              <a:buNone/>
              <a:tabLst>
                <a:tab pos="630238" algn="l"/>
              </a:tabLst>
            </a:pPr>
            <a:r>
              <a:rPr lang="sv-SE" sz="1800" b="1" dirty="0"/>
              <a:t>1 § Risken för entreprenaden </a:t>
            </a:r>
          </a:p>
          <a:p>
            <a:pPr marL="447675" lvl="1" indent="0">
              <a:buNone/>
              <a:tabLst>
                <a:tab pos="630238" algn="l"/>
              </a:tabLst>
            </a:pPr>
            <a:r>
              <a:rPr lang="sv-SE" sz="1800" dirty="0"/>
              <a:t>Tydliggörande att entreprenören har ansvaret. </a:t>
            </a:r>
          </a:p>
        </p:txBody>
      </p:sp>
      <p:pic>
        <p:nvPicPr>
          <p:cNvPr id="4" name="Google Shape;171;p22">
            <a:extLst>
              <a:ext uri="{FF2B5EF4-FFF2-40B4-BE49-F238E27FC236}">
                <a16:creationId xmlns:a16="http://schemas.microsoft.com/office/drawing/2014/main" id="{72C43A73-848E-86D8-0D7A-5DA6AA7558AF}"/>
              </a:ext>
            </a:extLst>
          </p:cNvPr>
          <p:cNvPicPr preferRelativeResize="0"/>
          <p:nvPr/>
        </p:nvPicPr>
        <p:blipFill rotWithShape="1">
          <a:blip r:embed="rId2">
            <a:alphaModFix/>
          </a:blip>
          <a:srcRect/>
          <a:stretch/>
        </p:blipFill>
        <p:spPr>
          <a:xfrm>
            <a:off x="7883292" y="5556626"/>
            <a:ext cx="1139073" cy="1139073"/>
          </a:xfrm>
          <a:prstGeom prst="rect">
            <a:avLst/>
          </a:prstGeom>
          <a:noFill/>
          <a:ln>
            <a:noFill/>
          </a:ln>
        </p:spPr>
      </p:pic>
      <p:sp>
        <p:nvSpPr>
          <p:cNvPr id="5" name="Google Shape;170;p22">
            <a:extLst>
              <a:ext uri="{FF2B5EF4-FFF2-40B4-BE49-F238E27FC236}">
                <a16:creationId xmlns:a16="http://schemas.microsoft.com/office/drawing/2014/main" id="{678529DA-B5A2-1197-C629-FA16EAC5256C}"/>
              </a:ext>
            </a:extLst>
          </p:cNvPr>
          <p:cNvSpPr/>
          <p:nvPr/>
        </p:nvSpPr>
        <p:spPr>
          <a:xfrm>
            <a:off x="0" y="0"/>
            <a:ext cx="351300" cy="6858000"/>
          </a:xfrm>
          <a:prstGeom prst="rect">
            <a:avLst/>
          </a:prstGeom>
          <a:gradFill>
            <a:gsLst>
              <a:gs pos="0">
                <a:srgbClr val="5CAA5F"/>
              </a:gs>
              <a:gs pos="100000">
                <a:srgbClr val="325233"/>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8559710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AD2847-2F54-8EB1-878A-26158C419103}"/>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32334517-D990-2012-5EA3-46D440ADECB4}"/>
              </a:ext>
            </a:extLst>
          </p:cNvPr>
          <p:cNvSpPr>
            <a:spLocks noGrp="1"/>
          </p:cNvSpPr>
          <p:nvPr>
            <p:ph type="title"/>
          </p:nvPr>
        </p:nvSpPr>
        <p:spPr/>
        <p:txBody>
          <a:bodyPr/>
          <a:lstStyle/>
          <a:p>
            <a:endParaRPr lang="sv-SE" dirty="0"/>
          </a:p>
        </p:txBody>
      </p:sp>
      <p:sp>
        <p:nvSpPr>
          <p:cNvPr id="3" name="Platshållare för innehåll 2">
            <a:extLst>
              <a:ext uri="{FF2B5EF4-FFF2-40B4-BE49-F238E27FC236}">
                <a16:creationId xmlns:a16="http://schemas.microsoft.com/office/drawing/2014/main" id="{9ABFE032-51C0-279E-A76D-F4270B5890F7}"/>
              </a:ext>
            </a:extLst>
          </p:cNvPr>
          <p:cNvSpPr>
            <a:spLocks noGrp="1"/>
          </p:cNvSpPr>
          <p:nvPr>
            <p:ph idx="1"/>
          </p:nvPr>
        </p:nvSpPr>
        <p:spPr/>
        <p:txBody>
          <a:bodyPr>
            <a:normAutofit/>
          </a:bodyPr>
          <a:lstStyle/>
          <a:p>
            <a:pPr marL="447675" lvl="1" indent="0">
              <a:buNone/>
              <a:tabLst>
                <a:tab pos="630238" algn="l"/>
              </a:tabLst>
            </a:pPr>
            <a:r>
              <a:rPr lang="sv-SE" sz="1800" b="1" dirty="0"/>
              <a:t>Entreprenörens dröjsmål (förseningsvite) </a:t>
            </a:r>
          </a:p>
          <a:p>
            <a:pPr marL="447675" lvl="1" indent="0">
              <a:buNone/>
              <a:tabLst>
                <a:tab pos="630238" algn="l"/>
              </a:tabLst>
            </a:pPr>
            <a:r>
              <a:rPr lang="sv-SE" sz="1800" b="1" dirty="0"/>
              <a:t>3 § </a:t>
            </a:r>
          </a:p>
          <a:p>
            <a:pPr marL="447675" lvl="1" indent="0">
              <a:buNone/>
              <a:tabLst>
                <a:tab pos="630238" algn="l"/>
              </a:tabLst>
            </a:pPr>
            <a:r>
              <a:rPr lang="sv-SE" sz="1800" dirty="0"/>
              <a:t>Är entreprenören i dröjsmål med att färdigställa entreprenaden enligt 3 kap. 27 §  är entreprenören skyldig att betala vite. Vite utgår till dess entreprenaden är färdigställd och entreprenören anmält detta till beställaren eller som längst till dess att entreprenaden avlämnas. </a:t>
            </a:r>
          </a:p>
          <a:p>
            <a:pPr marL="447675" lvl="1" indent="0">
              <a:buNone/>
              <a:tabLst>
                <a:tab pos="630238" algn="l"/>
              </a:tabLst>
            </a:pPr>
            <a:r>
              <a:rPr lang="sv-SE" sz="1800" dirty="0"/>
              <a:t>Om inte annat anges i kontraktshandlingarna uppgår vitet till 0,5 % av kontraktssumman per påbörjad vecka. </a:t>
            </a:r>
          </a:p>
        </p:txBody>
      </p:sp>
      <p:pic>
        <p:nvPicPr>
          <p:cNvPr id="4" name="Google Shape;171;p22">
            <a:extLst>
              <a:ext uri="{FF2B5EF4-FFF2-40B4-BE49-F238E27FC236}">
                <a16:creationId xmlns:a16="http://schemas.microsoft.com/office/drawing/2014/main" id="{A4DF37B0-E9D6-F3B3-42D0-D06482CDFE2E}"/>
              </a:ext>
            </a:extLst>
          </p:cNvPr>
          <p:cNvPicPr preferRelativeResize="0"/>
          <p:nvPr/>
        </p:nvPicPr>
        <p:blipFill rotWithShape="1">
          <a:blip r:embed="rId2">
            <a:alphaModFix/>
          </a:blip>
          <a:srcRect/>
          <a:stretch/>
        </p:blipFill>
        <p:spPr>
          <a:xfrm>
            <a:off x="7883292" y="5556626"/>
            <a:ext cx="1139073" cy="1139073"/>
          </a:xfrm>
          <a:prstGeom prst="rect">
            <a:avLst/>
          </a:prstGeom>
          <a:noFill/>
          <a:ln>
            <a:noFill/>
          </a:ln>
        </p:spPr>
      </p:pic>
      <p:sp>
        <p:nvSpPr>
          <p:cNvPr id="5" name="Google Shape;170;p22">
            <a:extLst>
              <a:ext uri="{FF2B5EF4-FFF2-40B4-BE49-F238E27FC236}">
                <a16:creationId xmlns:a16="http://schemas.microsoft.com/office/drawing/2014/main" id="{EF00A822-0CD2-9EF5-9FDD-11BBF7BF92B1}"/>
              </a:ext>
            </a:extLst>
          </p:cNvPr>
          <p:cNvSpPr/>
          <p:nvPr/>
        </p:nvSpPr>
        <p:spPr>
          <a:xfrm>
            <a:off x="0" y="0"/>
            <a:ext cx="351300" cy="6858000"/>
          </a:xfrm>
          <a:prstGeom prst="rect">
            <a:avLst/>
          </a:prstGeom>
          <a:gradFill>
            <a:gsLst>
              <a:gs pos="0">
                <a:srgbClr val="5CAA5F"/>
              </a:gs>
              <a:gs pos="100000">
                <a:srgbClr val="325233"/>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8919636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F5558B-FCC9-A58C-1175-772AB1D0DED0}"/>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F52D3FDF-E4C2-8C0E-037F-A41595D1B6AC}"/>
              </a:ext>
            </a:extLst>
          </p:cNvPr>
          <p:cNvSpPr>
            <a:spLocks noGrp="1"/>
          </p:cNvSpPr>
          <p:nvPr>
            <p:ph type="title"/>
          </p:nvPr>
        </p:nvSpPr>
        <p:spPr/>
        <p:txBody>
          <a:bodyPr/>
          <a:lstStyle/>
          <a:p>
            <a:endParaRPr lang="sv-SE" dirty="0"/>
          </a:p>
        </p:txBody>
      </p:sp>
      <p:sp>
        <p:nvSpPr>
          <p:cNvPr id="3" name="Platshållare för innehåll 2">
            <a:extLst>
              <a:ext uri="{FF2B5EF4-FFF2-40B4-BE49-F238E27FC236}">
                <a16:creationId xmlns:a16="http://schemas.microsoft.com/office/drawing/2014/main" id="{718CB641-06B4-7D0A-6AB4-83462C872DCC}"/>
              </a:ext>
            </a:extLst>
          </p:cNvPr>
          <p:cNvSpPr>
            <a:spLocks noGrp="1"/>
          </p:cNvSpPr>
          <p:nvPr>
            <p:ph idx="1"/>
          </p:nvPr>
        </p:nvSpPr>
        <p:spPr/>
        <p:txBody>
          <a:bodyPr>
            <a:normAutofit/>
          </a:bodyPr>
          <a:lstStyle/>
          <a:p>
            <a:pPr marL="447675" lvl="1" indent="0">
              <a:buNone/>
              <a:tabLst>
                <a:tab pos="630238" algn="l"/>
              </a:tabLst>
            </a:pPr>
            <a:r>
              <a:rPr lang="sv-SE" sz="1800" b="1" dirty="0"/>
              <a:t>Ansvar och garanti</a:t>
            </a:r>
          </a:p>
          <a:p>
            <a:pPr marL="447675" lvl="1" indent="0">
              <a:buNone/>
              <a:tabLst>
                <a:tab pos="630238" algn="l"/>
              </a:tabLst>
            </a:pPr>
            <a:r>
              <a:rPr lang="sv-SE" sz="1800" b="1" dirty="0"/>
              <a:t>6 § </a:t>
            </a:r>
          </a:p>
          <a:p>
            <a:pPr marL="447675" lvl="1" indent="0">
              <a:buNone/>
              <a:tabLst>
                <a:tab pos="630238" algn="l"/>
              </a:tabLst>
            </a:pPr>
            <a:r>
              <a:rPr lang="sv-SE" sz="1800" dirty="0"/>
              <a:t>Garantitiden är fem år – ändring i förhållande till AB 04 </a:t>
            </a:r>
          </a:p>
          <a:p>
            <a:pPr marL="447675" lvl="1" indent="0">
              <a:buNone/>
              <a:tabLst>
                <a:tab pos="630238" algn="l"/>
              </a:tabLst>
            </a:pPr>
            <a:endParaRPr lang="sv-SE" sz="1800" dirty="0"/>
          </a:p>
        </p:txBody>
      </p:sp>
      <p:pic>
        <p:nvPicPr>
          <p:cNvPr id="4" name="Google Shape;171;p22">
            <a:extLst>
              <a:ext uri="{FF2B5EF4-FFF2-40B4-BE49-F238E27FC236}">
                <a16:creationId xmlns:a16="http://schemas.microsoft.com/office/drawing/2014/main" id="{58FEFE35-0EF6-504C-181E-749383299407}"/>
              </a:ext>
            </a:extLst>
          </p:cNvPr>
          <p:cNvPicPr preferRelativeResize="0"/>
          <p:nvPr/>
        </p:nvPicPr>
        <p:blipFill rotWithShape="1">
          <a:blip r:embed="rId2">
            <a:alphaModFix/>
          </a:blip>
          <a:srcRect/>
          <a:stretch/>
        </p:blipFill>
        <p:spPr>
          <a:xfrm>
            <a:off x="7883292" y="5556626"/>
            <a:ext cx="1139073" cy="1139073"/>
          </a:xfrm>
          <a:prstGeom prst="rect">
            <a:avLst/>
          </a:prstGeom>
          <a:noFill/>
          <a:ln>
            <a:noFill/>
          </a:ln>
        </p:spPr>
      </p:pic>
      <p:sp>
        <p:nvSpPr>
          <p:cNvPr id="5" name="Google Shape;170;p22">
            <a:extLst>
              <a:ext uri="{FF2B5EF4-FFF2-40B4-BE49-F238E27FC236}">
                <a16:creationId xmlns:a16="http://schemas.microsoft.com/office/drawing/2014/main" id="{71F39A5E-A8BE-F359-760E-D7ADF18812D4}"/>
              </a:ext>
            </a:extLst>
          </p:cNvPr>
          <p:cNvSpPr/>
          <p:nvPr/>
        </p:nvSpPr>
        <p:spPr>
          <a:xfrm>
            <a:off x="0" y="0"/>
            <a:ext cx="351300" cy="6858000"/>
          </a:xfrm>
          <a:prstGeom prst="rect">
            <a:avLst/>
          </a:prstGeom>
          <a:gradFill>
            <a:gsLst>
              <a:gs pos="0">
                <a:srgbClr val="5CAA5F"/>
              </a:gs>
              <a:gs pos="100000">
                <a:srgbClr val="325233"/>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8264340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endParaRPr lang="sv-SE" dirty="0"/>
          </a:p>
        </p:txBody>
      </p:sp>
      <p:sp>
        <p:nvSpPr>
          <p:cNvPr id="3" name="Platshållare för innehåll 2"/>
          <p:cNvSpPr>
            <a:spLocks noGrp="1"/>
          </p:cNvSpPr>
          <p:nvPr>
            <p:ph idx="1"/>
          </p:nvPr>
        </p:nvSpPr>
        <p:spPr/>
        <p:txBody>
          <a:bodyPr>
            <a:normAutofit/>
          </a:bodyPr>
          <a:lstStyle/>
          <a:p>
            <a:pPr marL="447675" lvl="1" indent="0">
              <a:buNone/>
              <a:tabLst>
                <a:tab pos="630238" algn="l"/>
              </a:tabLst>
            </a:pPr>
            <a:r>
              <a:rPr lang="sv-SE" sz="2400" b="1" dirty="0"/>
              <a:t>Kapitel 7 Dröjsmål och fel  </a:t>
            </a:r>
            <a:r>
              <a:rPr lang="sv-SE" sz="2400" dirty="0"/>
              <a:t>. </a:t>
            </a:r>
          </a:p>
          <a:p>
            <a:pPr marL="447675" lvl="1" indent="0">
              <a:buNone/>
              <a:tabLst>
                <a:tab pos="630238" algn="l"/>
              </a:tabLst>
            </a:pPr>
            <a:r>
              <a:rPr lang="sv-SE" sz="1800" b="1" dirty="0"/>
              <a:t>Påföljder vid fel</a:t>
            </a:r>
          </a:p>
          <a:p>
            <a:pPr marL="447675" lvl="1" indent="0">
              <a:buNone/>
              <a:tabLst>
                <a:tab pos="630238" algn="l"/>
              </a:tabLst>
            </a:pPr>
            <a:r>
              <a:rPr lang="sv-SE" sz="1800" b="1" dirty="0"/>
              <a:t>11 § </a:t>
            </a:r>
          </a:p>
          <a:p>
            <a:pPr marL="447675" lvl="1" indent="0">
              <a:buNone/>
              <a:tabLst>
                <a:tab pos="630238" algn="l"/>
              </a:tabLst>
            </a:pPr>
            <a:r>
              <a:rPr lang="sv-SE" sz="1800" dirty="0"/>
              <a:t>Finns fel har beställaren, med hänsyn tagen till vad som anges i 4-10 §§, rätt att: </a:t>
            </a:r>
          </a:p>
          <a:p>
            <a:pPr marL="733425" lvl="1">
              <a:buFontTx/>
              <a:buChar char="-"/>
              <a:tabLst>
                <a:tab pos="630238" algn="l"/>
              </a:tabLst>
            </a:pPr>
            <a:r>
              <a:rPr lang="sv-SE" sz="1800" dirty="0"/>
              <a:t>Kräva att entreprenören avhjälper felet (12 och 13 §§) </a:t>
            </a:r>
          </a:p>
          <a:p>
            <a:pPr marL="733425" lvl="1">
              <a:buFontTx/>
              <a:buChar char="-"/>
              <a:tabLst>
                <a:tab pos="630238" algn="l"/>
              </a:tabLst>
            </a:pPr>
            <a:r>
              <a:rPr lang="sv-SE" sz="1800" dirty="0"/>
              <a:t>Avhjälpa felet på entreprenörens bekostnad (14 §</a:t>
            </a:r>
          </a:p>
          <a:p>
            <a:pPr marL="733425" lvl="1">
              <a:buFontTx/>
              <a:buChar char="-"/>
              <a:tabLst>
                <a:tab pos="630238" algn="l"/>
              </a:tabLst>
            </a:pPr>
            <a:r>
              <a:rPr lang="sv-SE" sz="1800" dirty="0"/>
              <a:t>Få prisavdrag (15 och 16 §§) </a:t>
            </a:r>
          </a:p>
          <a:p>
            <a:pPr marL="733425" lvl="1">
              <a:buFontTx/>
              <a:buChar char="-"/>
              <a:tabLst>
                <a:tab pos="630238" algn="l"/>
              </a:tabLst>
            </a:pPr>
            <a:r>
              <a:rPr lang="sv-SE" sz="1800" dirty="0"/>
              <a:t>Kräva skadestånd  ( 17 §) </a:t>
            </a:r>
          </a:p>
          <a:p>
            <a:pPr marL="447675" lvl="1" indent="0">
              <a:buNone/>
              <a:tabLst>
                <a:tab pos="630238" algn="l"/>
              </a:tabLst>
            </a:pPr>
            <a:r>
              <a:rPr lang="sv-SE" sz="1800" dirty="0"/>
              <a:t>Beställaren kan därutöver ha rätt att hålla inne betalning enligt 6 kap. och häva kontraktet enligt 10 kap. </a:t>
            </a:r>
          </a:p>
        </p:txBody>
      </p:sp>
      <p:pic>
        <p:nvPicPr>
          <p:cNvPr id="4" name="Google Shape;171;p22">
            <a:extLst>
              <a:ext uri="{FF2B5EF4-FFF2-40B4-BE49-F238E27FC236}">
                <a16:creationId xmlns:a16="http://schemas.microsoft.com/office/drawing/2014/main" id="{72C43A73-848E-86D8-0D7A-5DA6AA7558AF}"/>
              </a:ext>
            </a:extLst>
          </p:cNvPr>
          <p:cNvPicPr preferRelativeResize="0"/>
          <p:nvPr/>
        </p:nvPicPr>
        <p:blipFill rotWithShape="1">
          <a:blip r:embed="rId2">
            <a:alphaModFix/>
          </a:blip>
          <a:srcRect/>
          <a:stretch/>
        </p:blipFill>
        <p:spPr>
          <a:xfrm>
            <a:off x="7873962" y="5556626"/>
            <a:ext cx="1139073" cy="1139073"/>
          </a:xfrm>
          <a:prstGeom prst="rect">
            <a:avLst/>
          </a:prstGeom>
          <a:noFill/>
          <a:ln>
            <a:noFill/>
          </a:ln>
        </p:spPr>
      </p:pic>
      <p:sp>
        <p:nvSpPr>
          <p:cNvPr id="5" name="Google Shape;170;p22">
            <a:extLst>
              <a:ext uri="{FF2B5EF4-FFF2-40B4-BE49-F238E27FC236}">
                <a16:creationId xmlns:a16="http://schemas.microsoft.com/office/drawing/2014/main" id="{678529DA-B5A2-1197-C629-FA16EAC5256C}"/>
              </a:ext>
            </a:extLst>
          </p:cNvPr>
          <p:cNvSpPr/>
          <p:nvPr/>
        </p:nvSpPr>
        <p:spPr>
          <a:xfrm>
            <a:off x="0" y="0"/>
            <a:ext cx="351300" cy="6858000"/>
          </a:xfrm>
          <a:prstGeom prst="rect">
            <a:avLst/>
          </a:prstGeom>
          <a:gradFill>
            <a:gsLst>
              <a:gs pos="0">
                <a:srgbClr val="5CAA5F"/>
              </a:gs>
              <a:gs pos="100000">
                <a:srgbClr val="325233"/>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2912957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endParaRPr lang="sv-SE" dirty="0"/>
          </a:p>
        </p:txBody>
      </p:sp>
      <p:sp>
        <p:nvSpPr>
          <p:cNvPr id="3" name="Platshållare för innehåll 2"/>
          <p:cNvSpPr>
            <a:spLocks noGrp="1"/>
          </p:cNvSpPr>
          <p:nvPr>
            <p:ph idx="1"/>
          </p:nvPr>
        </p:nvSpPr>
        <p:spPr/>
        <p:txBody>
          <a:bodyPr>
            <a:normAutofit fontScale="92500" lnSpcReduction="20000"/>
          </a:bodyPr>
          <a:lstStyle/>
          <a:p>
            <a:pPr marL="447675" lvl="1" indent="0">
              <a:buNone/>
              <a:tabLst>
                <a:tab pos="630238" algn="l"/>
              </a:tabLst>
            </a:pPr>
            <a:r>
              <a:rPr lang="sv-SE" sz="2400" b="1" dirty="0"/>
              <a:t>Vad är nytt?  </a:t>
            </a:r>
          </a:p>
          <a:p>
            <a:pPr marL="733425" lvl="1">
              <a:buFont typeface="Arial" panose="020B0604020202020204" pitchFamily="34" charset="0"/>
              <a:buChar char="•"/>
              <a:tabLst>
                <a:tab pos="630238" algn="l"/>
              </a:tabLst>
            </a:pPr>
            <a:r>
              <a:rPr lang="sv-SE" sz="1800" dirty="0"/>
              <a:t>Annan kapitelindelning </a:t>
            </a:r>
          </a:p>
          <a:p>
            <a:pPr marL="733425" lvl="1">
              <a:buFont typeface="Arial" panose="020B0604020202020204" pitchFamily="34" charset="0"/>
              <a:buChar char="•"/>
              <a:tabLst>
                <a:tab pos="630238" algn="l"/>
              </a:tabLst>
            </a:pPr>
            <a:r>
              <a:rPr lang="sv-SE" sz="1800" dirty="0"/>
              <a:t>Mer omfattande </a:t>
            </a:r>
          </a:p>
          <a:p>
            <a:pPr marL="733425" lvl="1">
              <a:buFont typeface="Arial" panose="020B0604020202020204" pitchFamily="34" charset="0"/>
              <a:buChar char="•"/>
              <a:tabLst>
                <a:tab pos="630238" algn="l"/>
              </a:tabLst>
            </a:pPr>
            <a:r>
              <a:rPr lang="sv-SE" sz="1800" dirty="0"/>
              <a:t>Nya begrepp</a:t>
            </a:r>
          </a:p>
          <a:p>
            <a:pPr marL="733425" lvl="1">
              <a:buFont typeface="Arial" panose="020B0604020202020204" pitchFamily="34" charset="0"/>
              <a:buChar char="•"/>
              <a:tabLst>
                <a:tab pos="630238" algn="l"/>
              </a:tabLst>
            </a:pPr>
            <a:r>
              <a:rPr lang="sv-SE" sz="1800" dirty="0"/>
              <a:t>Pedagogiskt</a:t>
            </a:r>
          </a:p>
          <a:p>
            <a:pPr marL="733425" lvl="1">
              <a:buFont typeface="Arial" panose="020B0604020202020204" pitchFamily="34" charset="0"/>
              <a:buChar char="•"/>
              <a:tabLst>
                <a:tab pos="630238" algn="l"/>
              </a:tabLst>
            </a:pPr>
            <a:r>
              <a:rPr lang="sv-SE" sz="1800" dirty="0"/>
              <a:t>Digitalisering </a:t>
            </a:r>
          </a:p>
          <a:p>
            <a:pPr marL="733425" lvl="1">
              <a:buFont typeface="Arial" panose="020B0604020202020204" pitchFamily="34" charset="0"/>
              <a:buChar char="•"/>
              <a:tabLst>
                <a:tab pos="630238" algn="l"/>
              </a:tabLst>
            </a:pPr>
            <a:r>
              <a:rPr lang="sv-SE" sz="1800" dirty="0"/>
              <a:t>Kommunikation och transparens </a:t>
            </a:r>
          </a:p>
          <a:p>
            <a:pPr marL="733425" lvl="1">
              <a:buFont typeface="Arial" panose="020B0604020202020204" pitchFamily="34" charset="0"/>
              <a:buChar char="•"/>
              <a:tabLst>
                <a:tab pos="630238" algn="l"/>
              </a:tabLst>
            </a:pPr>
            <a:endParaRPr lang="sv-SE" sz="1800" dirty="0"/>
          </a:p>
          <a:p>
            <a:pPr marL="733425" lvl="1">
              <a:buFont typeface="Arial" panose="020B0604020202020204" pitchFamily="34" charset="0"/>
              <a:buChar char="•"/>
              <a:tabLst>
                <a:tab pos="630238" algn="l"/>
              </a:tabLst>
            </a:pPr>
            <a:endParaRPr lang="sv-SE" sz="1800" dirty="0"/>
          </a:p>
          <a:p>
            <a:pPr marL="733425" lvl="1">
              <a:buFont typeface="Arial" panose="020B0604020202020204" pitchFamily="34" charset="0"/>
              <a:buChar char="•"/>
              <a:tabLst>
                <a:tab pos="630238" algn="l"/>
              </a:tabLst>
            </a:pPr>
            <a:r>
              <a:rPr lang="sv-SE" sz="1800" dirty="0"/>
              <a:t>Igenkänning – mycket ny information samtidigt som det är stor grad av igenkänning. </a:t>
            </a:r>
          </a:p>
          <a:p>
            <a:pPr marL="733425" lvl="1">
              <a:buFont typeface="Arial" panose="020B0604020202020204" pitchFamily="34" charset="0"/>
              <a:buChar char="•"/>
              <a:tabLst>
                <a:tab pos="630238" algn="l"/>
              </a:tabLst>
            </a:pPr>
            <a:r>
              <a:rPr lang="sv-SE" sz="1800" dirty="0"/>
              <a:t>Inga kommentarer – de är i viss mån inarbetade i avtalstexten </a:t>
            </a:r>
          </a:p>
          <a:p>
            <a:pPr marL="733425" lvl="1">
              <a:buFont typeface="Arial" panose="020B0604020202020204" pitchFamily="34" charset="0"/>
              <a:buChar char="•"/>
              <a:tabLst>
                <a:tab pos="630238" algn="l"/>
              </a:tabLst>
            </a:pPr>
            <a:r>
              <a:rPr lang="sv-SE" sz="1800" dirty="0"/>
              <a:t>Motiv – likt t.ex. Anläggnings AMA – kommer att komma.</a:t>
            </a:r>
          </a:p>
          <a:p>
            <a:pPr marL="733425" lvl="1">
              <a:buFont typeface="Arial" panose="020B0604020202020204" pitchFamily="34" charset="0"/>
              <a:buChar char="•"/>
              <a:tabLst>
                <a:tab pos="630238" algn="l"/>
              </a:tabLst>
            </a:pPr>
            <a:r>
              <a:rPr lang="sv-SE" sz="1800" dirty="0"/>
              <a:t> * saknas – men kommer att komma enligt uppgift. </a:t>
            </a:r>
          </a:p>
          <a:p>
            <a:pPr marL="447675" lvl="1" indent="0">
              <a:buNone/>
              <a:tabLst>
                <a:tab pos="630238" algn="l"/>
              </a:tabLst>
            </a:pPr>
            <a:endParaRPr lang="sv-SE" sz="1800" dirty="0"/>
          </a:p>
          <a:p>
            <a:pPr marL="447675" lvl="1" indent="0">
              <a:buNone/>
              <a:tabLst>
                <a:tab pos="630238" algn="l"/>
              </a:tabLst>
            </a:pPr>
            <a:endParaRPr lang="sv-SE" sz="1800" dirty="0"/>
          </a:p>
          <a:p>
            <a:pPr marL="447675" lvl="1" indent="0">
              <a:buNone/>
              <a:tabLst>
                <a:tab pos="630238" algn="l"/>
              </a:tabLst>
            </a:pPr>
            <a:r>
              <a:rPr lang="sv-SE" sz="1800" dirty="0"/>
              <a:t> </a:t>
            </a:r>
          </a:p>
        </p:txBody>
      </p:sp>
      <p:pic>
        <p:nvPicPr>
          <p:cNvPr id="4" name="Google Shape;171;p22">
            <a:extLst>
              <a:ext uri="{FF2B5EF4-FFF2-40B4-BE49-F238E27FC236}">
                <a16:creationId xmlns:a16="http://schemas.microsoft.com/office/drawing/2014/main" id="{72C43A73-848E-86D8-0D7A-5DA6AA7558AF}"/>
              </a:ext>
            </a:extLst>
          </p:cNvPr>
          <p:cNvPicPr preferRelativeResize="0"/>
          <p:nvPr/>
        </p:nvPicPr>
        <p:blipFill rotWithShape="1">
          <a:blip r:embed="rId2">
            <a:alphaModFix/>
          </a:blip>
          <a:srcRect/>
          <a:stretch/>
        </p:blipFill>
        <p:spPr>
          <a:xfrm>
            <a:off x="7787625" y="5461354"/>
            <a:ext cx="1139073" cy="1139073"/>
          </a:xfrm>
          <a:prstGeom prst="rect">
            <a:avLst/>
          </a:prstGeom>
          <a:noFill/>
          <a:ln>
            <a:noFill/>
          </a:ln>
        </p:spPr>
      </p:pic>
      <p:sp>
        <p:nvSpPr>
          <p:cNvPr id="5" name="Google Shape;170;p22">
            <a:extLst>
              <a:ext uri="{FF2B5EF4-FFF2-40B4-BE49-F238E27FC236}">
                <a16:creationId xmlns:a16="http://schemas.microsoft.com/office/drawing/2014/main" id="{678529DA-B5A2-1197-C629-FA16EAC5256C}"/>
              </a:ext>
            </a:extLst>
          </p:cNvPr>
          <p:cNvSpPr/>
          <p:nvPr/>
        </p:nvSpPr>
        <p:spPr>
          <a:xfrm>
            <a:off x="0" y="0"/>
            <a:ext cx="351300" cy="6858000"/>
          </a:xfrm>
          <a:prstGeom prst="rect">
            <a:avLst/>
          </a:prstGeom>
          <a:gradFill>
            <a:gsLst>
              <a:gs pos="0">
                <a:srgbClr val="5CAA5F"/>
              </a:gs>
              <a:gs pos="100000">
                <a:srgbClr val="325233"/>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6616442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D7C5FE-4523-E132-0A64-97F4DA643970}"/>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F50BC1E5-1B72-90B1-5736-26AB8FFC026A}"/>
              </a:ext>
            </a:extLst>
          </p:cNvPr>
          <p:cNvSpPr>
            <a:spLocks noGrp="1"/>
          </p:cNvSpPr>
          <p:nvPr>
            <p:ph type="title"/>
          </p:nvPr>
        </p:nvSpPr>
        <p:spPr/>
        <p:txBody>
          <a:bodyPr/>
          <a:lstStyle/>
          <a:p>
            <a:endParaRPr lang="sv-SE" dirty="0"/>
          </a:p>
        </p:txBody>
      </p:sp>
      <p:sp>
        <p:nvSpPr>
          <p:cNvPr id="3" name="Platshållare för innehåll 2">
            <a:extLst>
              <a:ext uri="{FF2B5EF4-FFF2-40B4-BE49-F238E27FC236}">
                <a16:creationId xmlns:a16="http://schemas.microsoft.com/office/drawing/2014/main" id="{5D17096E-BEF3-053F-AD3B-854C91FEA6E9}"/>
              </a:ext>
            </a:extLst>
          </p:cNvPr>
          <p:cNvSpPr>
            <a:spLocks noGrp="1"/>
          </p:cNvSpPr>
          <p:nvPr>
            <p:ph idx="1"/>
          </p:nvPr>
        </p:nvSpPr>
        <p:spPr/>
        <p:txBody>
          <a:bodyPr>
            <a:normAutofit/>
          </a:bodyPr>
          <a:lstStyle/>
          <a:p>
            <a:pPr marL="447675" lvl="1" indent="0">
              <a:buNone/>
              <a:tabLst>
                <a:tab pos="630238" algn="l"/>
              </a:tabLst>
            </a:pPr>
            <a:r>
              <a:rPr lang="sv-SE" sz="2400" b="1" dirty="0"/>
              <a:t>Kapitel 8 Skadestånd i övrigt </a:t>
            </a:r>
            <a:r>
              <a:rPr lang="sv-SE" sz="2400" dirty="0"/>
              <a:t> </a:t>
            </a:r>
          </a:p>
          <a:p>
            <a:pPr marL="447675" lvl="1" indent="0">
              <a:buNone/>
              <a:tabLst>
                <a:tab pos="630238" algn="l"/>
              </a:tabLst>
            </a:pPr>
            <a:endParaRPr lang="sv-SE" sz="1800" b="1" dirty="0"/>
          </a:p>
          <a:p>
            <a:pPr marL="447675" lvl="1" indent="0">
              <a:buNone/>
              <a:tabLst>
                <a:tab pos="630238" algn="l"/>
              </a:tabLst>
            </a:pPr>
            <a:r>
              <a:rPr lang="sv-SE" sz="1800" b="1" dirty="0"/>
              <a:t>1 § Skadeståndsansvar vid parts vårdslöshet </a:t>
            </a:r>
          </a:p>
          <a:p>
            <a:pPr marL="447675" lvl="1" indent="0">
              <a:buNone/>
              <a:tabLst>
                <a:tab pos="630238" algn="l"/>
              </a:tabLst>
            </a:pPr>
            <a:r>
              <a:rPr lang="sv-SE" sz="1800" dirty="0"/>
              <a:t>Tydliggörande av ansvaret </a:t>
            </a:r>
          </a:p>
          <a:p>
            <a:pPr marL="447675" lvl="1" indent="0">
              <a:buNone/>
              <a:tabLst>
                <a:tab pos="630238" algn="l"/>
              </a:tabLst>
            </a:pPr>
            <a:endParaRPr lang="sv-SE" sz="1800" dirty="0"/>
          </a:p>
          <a:p>
            <a:pPr marL="447675" lvl="1" indent="0">
              <a:buNone/>
              <a:tabLst>
                <a:tab pos="630238" algn="l"/>
              </a:tabLst>
            </a:pPr>
            <a:r>
              <a:rPr lang="sv-SE" sz="1800" b="1" dirty="0"/>
              <a:t>2 § Ansvarsbegränsning </a:t>
            </a:r>
          </a:p>
          <a:p>
            <a:pPr marL="447675" lvl="1" indent="0">
              <a:buNone/>
              <a:tabLst>
                <a:tab pos="630238" algn="l"/>
              </a:tabLst>
            </a:pPr>
            <a:r>
              <a:rPr lang="sv-SE" sz="1800" dirty="0"/>
              <a:t> 15 % av kontraktssumman</a:t>
            </a:r>
          </a:p>
          <a:p>
            <a:pPr marL="447675" lvl="1" indent="0">
              <a:buNone/>
              <a:tabLst>
                <a:tab pos="630238" algn="l"/>
              </a:tabLst>
            </a:pPr>
            <a:r>
              <a:rPr lang="sv-SE" sz="1800" dirty="0"/>
              <a:t> 30 % av kontraktssumman för samtliga skador </a:t>
            </a:r>
          </a:p>
          <a:p>
            <a:pPr marL="447675" lvl="1" indent="0">
              <a:buNone/>
              <a:tabLst>
                <a:tab pos="630238" algn="l"/>
              </a:tabLst>
            </a:pPr>
            <a:r>
              <a:rPr lang="sv-SE" sz="1800" dirty="0"/>
              <a:t> Ovanstående gäller inte om det försäkringsskydd som är högre. </a:t>
            </a:r>
          </a:p>
          <a:p>
            <a:pPr marL="447675" lvl="1" indent="0">
              <a:buNone/>
              <a:tabLst>
                <a:tab pos="630238" algn="l"/>
              </a:tabLst>
            </a:pPr>
            <a:endParaRPr lang="sv-SE" sz="1800" dirty="0"/>
          </a:p>
        </p:txBody>
      </p:sp>
      <p:pic>
        <p:nvPicPr>
          <p:cNvPr id="4" name="Google Shape;171;p22">
            <a:extLst>
              <a:ext uri="{FF2B5EF4-FFF2-40B4-BE49-F238E27FC236}">
                <a16:creationId xmlns:a16="http://schemas.microsoft.com/office/drawing/2014/main" id="{A9078B4E-AE54-A624-346F-3E1EFD190B8F}"/>
              </a:ext>
            </a:extLst>
          </p:cNvPr>
          <p:cNvPicPr preferRelativeResize="0"/>
          <p:nvPr/>
        </p:nvPicPr>
        <p:blipFill rotWithShape="1">
          <a:blip r:embed="rId2">
            <a:alphaModFix/>
          </a:blip>
          <a:srcRect/>
          <a:stretch/>
        </p:blipFill>
        <p:spPr>
          <a:xfrm>
            <a:off x="7873962" y="5556626"/>
            <a:ext cx="1139073" cy="1139073"/>
          </a:xfrm>
          <a:prstGeom prst="rect">
            <a:avLst/>
          </a:prstGeom>
          <a:noFill/>
          <a:ln>
            <a:noFill/>
          </a:ln>
        </p:spPr>
      </p:pic>
      <p:sp>
        <p:nvSpPr>
          <p:cNvPr id="5" name="Google Shape;170;p22">
            <a:extLst>
              <a:ext uri="{FF2B5EF4-FFF2-40B4-BE49-F238E27FC236}">
                <a16:creationId xmlns:a16="http://schemas.microsoft.com/office/drawing/2014/main" id="{ECA7E95E-E94E-F8D2-2CBA-9DC6890A4C81}"/>
              </a:ext>
            </a:extLst>
          </p:cNvPr>
          <p:cNvSpPr/>
          <p:nvPr/>
        </p:nvSpPr>
        <p:spPr>
          <a:xfrm>
            <a:off x="0" y="0"/>
            <a:ext cx="351300" cy="6858000"/>
          </a:xfrm>
          <a:prstGeom prst="rect">
            <a:avLst/>
          </a:prstGeom>
          <a:gradFill>
            <a:gsLst>
              <a:gs pos="0">
                <a:srgbClr val="5CAA5F"/>
              </a:gs>
              <a:gs pos="100000">
                <a:srgbClr val="325233"/>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6316335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B17FAD-1182-5219-7DF7-E6974263611E}"/>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A602EA7D-717B-BBEF-B777-6468380112F3}"/>
              </a:ext>
            </a:extLst>
          </p:cNvPr>
          <p:cNvSpPr>
            <a:spLocks noGrp="1"/>
          </p:cNvSpPr>
          <p:nvPr>
            <p:ph type="title"/>
          </p:nvPr>
        </p:nvSpPr>
        <p:spPr/>
        <p:txBody>
          <a:bodyPr/>
          <a:lstStyle/>
          <a:p>
            <a:endParaRPr lang="sv-SE" dirty="0"/>
          </a:p>
        </p:txBody>
      </p:sp>
      <p:sp>
        <p:nvSpPr>
          <p:cNvPr id="3" name="Platshållare för innehåll 2">
            <a:extLst>
              <a:ext uri="{FF2B5EF4-FFF2-40B4-BE49-F238E27FC236}">
                <a16:creationId xmlns:a16="http://schemas.microsoft.com/office/drawing/2014/main" id="{B7787BD9-5423-0C84-8204-1AD4BA10F467}"/>
              </a:ext>
            </a:extLst>
          </p:cNvPr>
          <p:cNvSpPr>
            <a:spLocks noGrp="1"/>
          </p:cNvSpPr>
          <p:nvPr>
            <p:ph idx="1"/>
          </p:nvPr>
        </p:nvSpPr>
        <p:spPr/>
        <p:txBody>
          <a:bodyPr>
            <a:normAutofit/>
          </a:bodyPr>
          <a:lstStyle/>
          <a:p>
            <a:pPr marL="447675" lvl="1" indent="0">
              <a:buNone/>
              <a:tabLst>
                <a:tab pos="630238" algn="l"/>
              </a:tabLst>
            </a:pPr>
            <a:r>
              <a:rPr lang="sv-SE" sz="2400" b="1" dirty="0"/>
              <a:t>Kapitel 8 Skadestånd i övrigt </a:t>
            </a:r>
            <a:r>
              <a:rPr lang="sv-SE" sz="2400" dirty="0"/>
              <a:t> </a:t>
            </a:r>
          </a:p>
          <a:p>
            <a:pPr marL="447675" lvl="1" indent="0">
              <a:buNone/>
              <a:tabLst>
                <a:tab pos="630238" algn="l"/>
              </a:tabLst>
            </a:pPr>
            <a:endParaRPr lang="sv-SE" sz="1800" b="1" dirty="0"/>
          </a:p>
          <a:p>
            <a:pPr marL="447675" lvl="1" indent="0">
              <a:buNone/>
              <a:tabLst>
                <a:tab pos="630238" algn="l"/>
              </a:tabLst>
            </a:pPr>
            <a:r>
              <a:rPr lang="sv-SE" sz="1800" b="1" dirty="0"/>
              <a:t>5 § </a:t>
            </a:r>
            <a:r>
              <a:rPr lang="sv-SE" sz="1800" b="1" dirty="0" err="1"/>
              <a:t>Utomkontraktuellt</a:t>
            </a:r>
            <a:r>
              <a:rPr lang="sv-SE" sz="1800" b="1" dirty="0"/>
              <a:t> skadeståndsansvar </a:t>
            </a:r>
          </a:p>
          <a:p>
            <a:pPr marL="447675" lvl="1" indent="0">
              <a:buNone/>
              <a:tabLst>
                <a:tab pos="630238" algn="l"/>
              </a:tabLst>
            </a:pPr>
            <a:r>
              <a:rPr lang="sv-SE" sz="1800" dirty="0"/>
              <a:t>Entreprenören ansvarar för parts </a:t>
            </a:r>
            <a:r>
              <a:rPr lang="sv-SE" sz="1800" dirty="0" err="1"/>
              <a:t>utomkontraktuella</a:t>
            </a:r>
            <a:r>
              <a:rPr lang="sv-SE" sz="1800" dirty="0"/>
              <a:t> skadeståndsskyldighet </a:t>
            </a:r>
          </a:p>
          <a:p>
            <a:pPr marL="447675" lvl="1" indent="0">
              <a:buNone/>
              <a:tabLst>
                <a:tab pos="630238" algn="l"/>
              </a:tabLst>
            </a:pPr>
            <a:r>
              <a:rPr lang="sv-SE" sz="1800" b="1" dirty="0"/>
              <a:t> </a:t>
            </a:r>
            <a:r>
              <a:rPr lang="sv-SE" sz="1800" dirty="0"/>
              <a:t>Om entreprenören kan visa att denna inte rimligen kunnat förebygga eller begränsa skadan – svarar beställaren </a:t>
            </a:r>
            <a:endParaRPr lang="sv-SE" sz="1800" b="1" dirty="0"/>
          </a:p>
        </p:txBody>
      </p:sp>
      <p:pic>
        <p:nvPicPr>
          <p:cNvPr id="4" name="Google Shape;171;p22">
            <a:extLst>
              <a:ext uri="{FF2B5EF4-FFF2-40B4-BE49-F238E27FC236}">
                <a16:creationId xmlns:a16="http://schemas.microsoft.com/office/drawing/2014/main" id="{22888362-EEB8-C544-33F9-39EDD37CC1D1}"/>
              </a:ext>
            </a:extLst>
          </p:cNvPr>
          <p:cNvPicPr preferRelativeResize="0"/>
          <p:nvPr/>
        </p:nvPicPr>
        <p:blipFill rotWithShape="1">
          <a:blip r:embed="rId2">
            <a:alphaModFix/>
          </a:blip>
          <a:srcRect/>
          <a:stretch/>
        </p:blipFill>
        <p:spPr>
          <a:xfrm>
            <a:off x="7873962" y="5556626"/>
            <a:ext cx="1139073" cy="1139073"/>
          </a:xfrm>
          <a:prstGeom prst="rect">
            <a:avLst/>
          </a:prstGeom>
          <a:noFill/>
          <a:ln>
            <a:noFill/>
          </a:ln>
        </p:spPr>
      </p:pic>
      <p:sp>
        <p:nvSpPr>
          <p:cNvPr id="5" name="Google Shape;170;p22">
            <a:extLst>
              <a:ext uri="{FF2B5EF4-FFF2-40B4-BE49-F238E27FC236}">
                <a16:creationId xmlns:a16="http://schemas.microsoft.com/office/drawing/2014/main" id="{30237FB8-3B7B-42A8-C9BD-A54FE3CBA2F6}"/>
              </a:ext>
            </a:extLst>
          </p:cNvPr>
          <p:cNvSpPr/>
          <p:nvPr/>
        </p:nvSpPr>
        <p:spPr>
          <a:xfrm>
            <a:off x="0" y="0"/>
            <a:ext cx="351300" cy="6858000"/>
          </a:xfrm>
          <a:prstGeom prst="rect">
            <a:avLst/>
          </a:prstGeom>
          <a:gradFill>
            <a:gsLst>
              <a:gs pos="0">
                <a:srgbClr val="5CAA5F"/>
              </a:gs>
              <a:gs pos="100000">
                <a:srgbClr val="325233"/>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30625328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64EA92-F12B-A096-ECC2-8965208DE2A9}"/>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4061ABA3-6B8A-0B46-CEBC-265334238094}"/>
              </a:ext>
            </a:extLst>
          </p:cNvPr>
          <p:cNvSpPr>
            <a:spLocks noGrp="1"/>
          </p:cNvSpPr>
          <p:nvPr>
            <p:ph type="title"/>
          </p:nvPr>
        </p:nvSpPr>
        <p:spPr/>
        <p:txBody>
          <a:bodyPr/>
          <a:lstStyle/>
          <a:p>
            <a:endParaRPr lang="sv-SE" dirty="0"/>
          </a:p>
        </p:txBody>
      </p:sp>
      <p:sp>
        <p:nvSpPr>
          <p:cNvPr id="3" name="Platshållare för innehåll 2">
            <a:extLst>
              <a:ext uri="{FF2B5EF4-FFF2-40B4-BE49-F238E27FC236}">
                <a16:creationId xmlns:a16="http://schemas.microsoft.com/office/drawing/2014/main" id="{89A7CAE0-20DC-8419-1BA6-239209096046}"/>
              </a:ext>
            </a:extLst>
          </p:cNvPr>
          <p:cNvSpPr>
            <a:spLocks noGrp="1"/>
          </p:cNvSpPr>
          <p:nvPr>
            <p:ph idx="1"/>
          </p:nvPr>
        </p:nvSpPr>
        <p:spPr/>
        <p:txBody>
          <a:bodyPr>
            <a:normAutofit/>
          </a:bodyPr>
          <a:lstStyle/>
          <a:p>
            <a:pPr marL="447675" lvl="1" indent="0">
              <a:buNone/>
              <a:tabLst>
                <a:tab pos="630238" algn="l"/>
              </a:tabLst>
            </a:pPr>
            <a:r>
              <a:rPr lang="sv-SE" sz="2400" b="1" dirty="0"/>
              <a:t>Kapitel 9 Besiktning  </a:t>
            </a:r>
            <a:r>
              <a:rPr lang="sv-SE" sz="2400" dirty="0"/>
              <a:t> </a:t>
            </a:r>
          </a:p>
          <a:p>
            <a:pPr marL="447675" lvl="1" indent="0">
              <a:buNone/>
              <a:tabLst>
                <a:tab pos="630238" algn="l"/>
              </a:tabLst>
            </a:pPr>
            <a:endParaRPr lang="sv-SE" sz="1800" b="1" dirty="0"/>
          </a:p>
          <a:p>
            <a:pPr marL="447675" lvl="1" indent="0">
              <a:buNone/>
              <a:tabLst>
                <a:tab pos="630238" algn="l"/>
              </a:tabLst>
            </a:pPr>
            <a:r>
              <a:rPr lang="sv-SE" sz="1800" b="1" dirty="0"/>
              <a:t>- Ny terminologi – Besiktare istället för besiktningsman </a:t>
            </a:r>
          </a:p>
        </p:txBody>
      </p:sp>
      <p:pic>
        <p:nvPicPr>
          <p:cNvPr id="4" name="Google Shape;171;p22">
            <a:extLst>
              <a:ext uri="{FF2B5EF4-FFF2-40B4-BE49-F238E27FC236}">
                <a16:creationId xmlns:a16="http://schemas.microsoft.com/office/drawing/2014/main" id="{E0487830-6F6D-8869-8478-0DBD088B8F2A}"/>
              </a:ext>
            </a:extLst>
          </p:cNvPr>
          <p:cNvPicPr preferRelativeResize="0"/>
          <p:nvPr/>
        </p:nvPicPr>
        <p:blipFill rotWithShape="1">
          <a:blip r:embed="rId2">
            <a:alphaModFix/>
          </a:blip>
          <a:srcRect/>
          <a:stretch/>
        </p:blipFill>
        <p:spPr>
          <a:xfrm>
            <a:off x="7873962" y="5556626"/>
            <a:ext cx="1139073" cy="1139073"/>
          </a:xfrm>
          <a:prstGeom prst="rect">
            <a:avLst/>
          </a:prstGeom>
          <a:noFill/>
          <a:ln>
            <a:noFill/>
          </a:ln>
        </p:spPr>
      </p:pic>
      <p:sp>
        <p:nvSpPr>
          <p:cNvPr id="5" name="Google Shape;170;p22">
            <a:extLst>
              <a:ext uri="{FF2B5EF4-FFF2-40B4-BE49-F238E27FC236}">
                <a16:creationId xmlns:a16="http://schemas.microsoft.com/office/drawing/2014/main" id="{29333961-46AC-E22B-357D-4A1FB21EEB28}"/>
              </a:ext>
            </a:extLst>
          </p:cNvPr>
          <p:cNvSpPr/>
          <p:nvPr/>
        </p:nvSpPr>
        <p:spPr>
          <a:xfrm>
            <a:off x="0" y="0"/>
            <a:ext cx="351300" cy="6858000"/>
          </a:xfrm>
          <a:prstGeom prst="rect">
            <a:avLst/>
          </a:prstGeom>
          <a:gradFill>
            <a:gsLst>
              <a:gs pos="0">
                <a:srgbClr val="5CAA5F"/>
              </a:gs>
              <a:gs pos="100000">
                <a:srgbClr val="325233"/>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11229102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endParaRPr lang="sv-SE" dirty="0"/>
          </a:p>
        </p:txBody>
      </p:sp>
      <p:sp>
        <p:nvSpPr>
          <p:cNvPr id="3" name="Platshållare för innehåll 2"/>
          <p:cNvSpPr>
            <a:spLocks noGrp="1"/>
          </p:cNvSpPr>
          <p:nvPr>
            <p:ph idx="1"/>
          </p:nvPr>
        </p:nvSpPr>
        <p:spPr/>
        <p:txBody>
          <a:bodyPr>
            <a:normAutofit/>
          </a:bodyPr>
          <a:lstStyle/>
          <a:p>
            <a:pPr marL="447675" lvl="1" indent="0">
              <a:buNone/>
              <a:tabLst>
                <a:tab pos="630238" algn="l"/>
              </a:tabLst>
            </a:pPr>
            <a:r>
              <a:rPr lang="sv-SE" sz="2400" b="1" dirty="0"/>
              <a:t>Kapitel 11 Tvistelösning</a:t>
            </a:r>
            <a:r>
              <a:rPr lang="sv-SE" sz="2400" dirty="0"/>
              <a:t>. </a:t>
            </a:r>
          </a:p>
          <a:p>
            <a:pPr marL="447675" lvl="1" indent="0">
              <a:buNone/>
              <a:tabLst>
                <a:tab pos="630238" algn="l"/>
              </a:tabLst>
            </a:pPr>
            <a:r>
              <a:rPr lang="sv-SE" sz="1800" b="1" dirty="0"/>
              <a:t>Tvistetrappa </a:t>
            </a:r>
          </a:p>
          <a:p>
            <a:pPr marL="447675" lvl="1" indent="0">
              <a:buNone/>
              <a:tabLst>
                <a:tab pos="630238" algn="l"/>
              </a:tabLst>
            </a:pPr>
            <a:r>
              <a:rPr lang="sv-SE" sz="1800" b="1" dirty="0"/>
              <a:t>2 § </a:t>
            </a:r>
          </a:p>
          <a:p>
            <a:pPr marL="447675" lvl="1" indent="0">
              <a:buNone/>
              <a:tabLst>
                <a:tab pos="630238" algn="l"/>
              </a:tabLst>
            </a:pPr>
            <a:r>
              <a:rPr lang="sv-SE" sz="1800" dirty="0"/>
              <a:t>Oenighet mellan parterna ska i första hand lösas genom diskussion mellan behöriga personer hos parterna som är närmast berörda. </a:t>
            </a:r>
          </a:p>
          <a:p>
            <a:pPr marL="447675" lvl="1" indent="0">
              <a:buNone/>
              <a:tabLst>
                <a:tab pos="630238" algn="l"/>
              </a:tabLst>
            </a:pPr>
            <a:r>
              <a:rPr lang="sv-SE" sz="1800" dirty="0"/>
              <a:t>Kan enighet inte nås genom diskussion enligt första stycket får part skriftligen påkalla överläggning mellan parternas ombud. Ombuden ska utan dröjsmål försöka lösa oenigheten. </a:t>
            </a:r>
          </a:p>
          <a:p>
            <a:pPr marL="447675" lvl="1" indent="0">
              <a:buNone/>
              <a:tabLst>
                <a:tab pos="630238" algn="l"/>
              </a:tabLst>
            </a:pPr>
            <a:r>
              <a:rPr lang="sv-SE" sz="1800" dirty="0"/>
              <a:t>Har enighet inte kunnat nås efter överläggning enligt andra stycket får tvisten hänskjutas till avgörande genom förenklad tvistelösning eller allmän domstol respektive skiljeförfarande. Sådant hänskjutande får även ske utan överläggning om: </a:t>
            </a:r>
          </a:p>
          <a:p>
            <a:pPr marL="790575" lvl="1" indent="-342900">
              <a:buAutoNum type="arabicPeriod"/>
              <a:tabLst>
                <a:tab pos="630238" algn="l"/>
              </a:tabLst>
            </a:pPr>
            <a:r>
              <a:rPr lang="sv-SE" sz="1800" dirty="0"/>
              <a:t>Det har gått 10 dagar från påkallandet av överläggningen, eller </a:t>
            </a:r>
          </a:p>
          <a:p>
            <a:pPr marL="790575" lvl="1" indent="-342900">
              <a:buAutoNum type="arabicPeriod"/>
              <a:tabLst>
                <a:tab pos="630238" algn="l"/>
              </a:tabLst>
            </a:pPr>
            <a:r>
              <a:rPr lang="sv-SE" sz="1800" dirty="0"/>
              <a:t>Det enligt part finns särskilda skäl för att avstå från överläggningen. </a:t>
            </a:r>
          </a:p>
        </p:txBody>
      </p:sp>
      <p:pic>
        <p:nvPicPr>
          <p:cNvPr id="4" name="Google Shape;171;p22">
            <a:extLst>
              <a:ext uri="{FF2B5EF4-FFF2-40B4-BE49-F238E27FC236}">
                <a16:creationId xmlns:a16="http://schemas.microsoft.com/office/drawing/2014/main" id="{72C43A73-848E-86D8-0D7A-5DA6AA7558AF}"/>
              </a:ext>
            </a:extLst>
          </p:cNvPr>
          <p:cNvPicPr preferRelativeResize="0"/>
          <p:nvPr/>
        </p:nvPicPr>
        <p:blipFill rotWithShape="1">
          <a:blip r:embed="rId2">
            <a:alphaModFix/>
          </a:blip>
          <a:srcRect/>
          <a:stretch/>
        </p:blipFill>
        <p:spPr>
          <a:xfrm>
            <a:off x="9917366" y="4778447"/>
            <a:ext cx="1139073" cy="1139073"/>
          </a:xfrm>
          <a:prstGeom prst="rect">
            <a:avLst/>
          </a:prstGeom>
          <a:noFill/>
          <a:ln>
            <a:noFill/>
          </a:ln>
        </p:spPr>
      </p:pic>
      <p:sp>
        <p:nvSpPr>
          <p:cNvPr id="5" name="Google Shape;170;p22">
            <a:extLst>
              <a:ext uri="{FF2B5EF4-FFF2-40B4-BE49-F238E27FC236}">
                <a16:creationId xmlns:a16="http://schemas.microsoft.com/office/drawing/2014/main" id="{678529DA-B5A2-1197-C629-FA16EAC5256C}"/>
              </a:ext>
            </a:extLst>
          </p:cNvPr>
          <p:cNvSpPr/>
          <p:nvPr/>
        </p:nvSpPr>
        <p:spPr>
          <a:xfrm>
            <a:off x="0" y="0"/>
            <a:ext cx="351300" cy="6858000"/>
          </a:xfrm>
          <a:prstGeom prst="rect">
            <a:avLst/>
          </a:prstGeom>
          <a:gradFill>
            <a:gsLst>
              <a:gs pos="0">
                <a:srgbClr val="5CAA5F"/>
              </a:gs>
              <a:gs pos="100000">
                <a:srgbClr val="325233"/>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34886436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8CAFA7-934D-0A3A-379E-46FA171B61DD}"/>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99E486D1-FDC7-2BEB-696A-6AACFEDBA362}"/>
              </a:ext>
            </a:extLst>
          </p:cNvPr>
          <p:cNvSpPr>
            <a:spLocks noGrp="1"/>
          </p:cNvSpPr>
          <p:nvPr>
            <p:ph type="title"/>
          </p:nvPr>
        </p:nvSpPr>
        <p:spPr/>
        <p:txBody>
          <a:bodyPr/>
          <a:lstStyle/>
          <a:p>
            <a:endParaRPr lang="sv-SE" dirty="0"/>
          </a:p>
        </p:txBody>
      </p:sp>
      <p:sp>
        <p:nvSpPr>
          <p:cNvPr id="3" name="Platshållare för innehåll 2">
            <a:extLst>
              <a:ext uri="{FF2B5EF4-FFF2-40B4-BE49-F238E27FC236}">
                <a16:creationId xmlns:a16="http://schemas.microsoft.com/office/drawing/2014/main" id="{5D5299CC-4235-A262-E305-8C70C8560D49}"/>
              </a:ext>
            </a:extLst>
          </p:cNvPr>
          <p:cNvSpPr>
            <a:spLocks noGrp="1"/>
          </p:cNvSpPr>
          <p:nvPr>
            <p:ph idx="1"/>
          </p:nvPr>
        </p:nvSpPr>
        <p:spPr/>
        <p:txBody>
          <a:bodyPr>
            <a:normAutofit/>
          </a:bodyPr>
          <a:lstStyle/>
          <a:p>
            <a:pPr marL="447675" lvl="1" indent="0">
              <a:buNone/>
              <a:tabLst>
                <a:tab pos="630238" algn="l"/>
              </a:tabLst>
            </a:pPr>
            <a:r>
              <a:rPr lang="sv-SE" sz="2400" b="1" dirty="0"/>
              <a:t>ABPU </a:t>
            </a:r>
            <a:endParaRPr lang="sv-SE" sz="2400" dirty="0"/>
          </a:p>
          <a:p>
            <a:pPr marL="447675" lvl="1" indent="0">
              <a:buNone/>
              <a:tabLst>
                <a:tab pos="630238" algn="l"/>
              </a:tabLst>
            </a:pPr>
            <a:endParaRPr lang="sv-SE" sz="1800" b="1" dirty="0"/>
          </a:p>
          <a:p>
            <a:pPr marL="447675" lvl="1" indent="0">
              <a:buNone/>
              <a:tabLst>
                <a:tab pos="630238" algn="l"/>
              </a:tabLst>
            </a:pPr>
            <a:r>
              <a:rPr lang="sv-SE" sz="1800" dirty="0"/>
              <a:t>Betydligt mindre skillnader mellan AB 25 och ABPU 25 än mellan AB 04 och ABT 06.</a:t>
            </a:r>
          </a:p>
          <a:p>
            <a:pPr marL="447675" lvl="1" indent="0">
              <a:buNone/>
              <a:tabLst>
                <a:tab pos="630238" algn="l"/>
              </a:tabLst>
            </a:pPr>
            <a:r>
              <a:rPr lang="sv-SE" sz="1800" dirty="0"/>
              <a:t>Vissa opåkallade skillnader har tagits bort. </a:t>
            </a:r>
          </a:p>
          <a:p>
            <a:pPr marL="447675" lvl="1" indent="0">
              <a:buNone/>
              <a:tabLst>
                <a:tab pos="630238" algn="l"/>
              </a:tabLst>
            </a:pPr>
            <a:r>
              <a:rPr lang="sv-SE" sz="1800" b="1" dirty="0"/>
              <a:t>Största skillnaderna är i kapitel 2 </a:t>
            </a:r>
          </a:p>
          <a:p>
            <a:pPr marL="447675" lvl="1" indent="0">
              <a:buNone/>
              <a:tabLst>
                <a:tab pos="630238" algn="l"/>
              </a:tabLst>
            </a:pPr>
            <a:r>
              <a:rPr lang="sv-SE" sz="1800" b="1" dirty="0"/>
              <a:t>§ 1 Kontraktsarbetenas omfattning </a:t>
            </a:r>
          </a:p>
          <a:p>
            <a:pPr marL="447675" lvl="1" indent="0">
              <a:buNone/>
              <a:tabLst>
                <a:tab pos="630238" algn="l"/>
              </a:tabLst>
            </a:pPr>
            <a:endParaRPr lang="sv-SE" sz="1800" b="1" dirty="0"/>
          </a:p>
          <a:p>
            <a:pPr marL="447675" lvl="1" indent="0">
              <a:buNone/>
              <a:tabLst>
                <a:tab pos="630238" algn="l"/>
              </a:tabLst>
            </a:pPr>
            <a:r>
              <a:rPr lang="sv-SE" sz="1800" b="1" dirty="0"/>
              <a:t>§ 6 Utökad undersökningsskyldighet</a:t>
            </a:r>
          </a:p>
        </p:txBody>
      </p:sp>
      <p:pic>
        <p:nvPicPr>
          <p:cNvPr id="4" name="Google Shape;171;p22">
            <a:extLst>
              <a:ext uri="{FF2B5EF4-FFF2-40B4-BE49-F238E27FC236}">
                <a16:creationId xmlns:a16="http://schemas.microsoft.com/office/drawing/2014/main" id="{5ECF2D71-2FAE-4853-CF9D-63A15298DB36}"/>
              </a:ext>
            </a:extLst>
          </p:cNvPr>
          <p:cNvPicPr preferRelativeResize="0"/>
          <p:nvPr/>
        </p:nvPicPr>
        <p:blipFill rotWithShape="1">
          <a:blip r:embed="rId2">
            <a:alphaModFix/>
          </a:blip>
          <a:srcRect/>
          <a:stretch/>
        </p:blipFill>
        <p:spPr>
          <a:xfrm>
            <a:off x="9917366" y="4778447"/>
            <a:ext cx="1139073" cy="1139073"/>
          </a:xfrm>
          <a:prstGeom prst="rect">
            <a:avLst/>
          </a:prstGeom>
          <a:noFill/>
          <a:ln>
            <a:noFill/>
          </a:ln>
        </p:spPr>
      </p:pic>
      <p:sp>
        <p:nvSpPr>
          <p:cNvPr id="5" name="Google Shape;170;p22">
            <a:extLst>
              <a:ext uri="{FF2B5EF4-FFF2-40B4-BE49-F238E27FC236}">
                <a16:creationId xmlns:a16="http://schemas.microsoft.com/office/drawing/2014/main" id="{0CF52CB0-C82C-B728-31D1-C2D3407EA4BE}"/>
              </a:ext>
            </a:extLst>
          </p:cNvPr>
          <p:cNvSpPr/>
          <p:nvPr/>
        </p:nvSpPr>
        <p:spPr>
          <a:xfrm>
            <a:off x="0" y="0"/>
            <a:ext cx="351300" cy="6858000"/>
          </a:xfrm>
          <a:prstGeom prst="rect">
            <a:avLst/>
          </a:prstGeom>
          <a:gradFill>
            <a:gsLst>
              <a:gs pos="0">
                <a:srgbClr val="5CAA5F"/>
              </a:gs>
              <a:gs pos="100000">
                <a:srgbClr val="325233"/>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38391110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endParaRPr lang="sv-SE" dirty="0"/>
          </a:p>
        </p:txBody>
      </p:sp>
      <p:sp>
        <p:nvSpPr>
          <p:cNvPr id="3" name="Platshållare för innehåll 2"/>
          <p:cNvSpPr>
            <a:spLocks noGrp="1"/>
          </p:cNvSpPr>
          <p:nvPr>
            <p:ph idx="1"/>
          </p:nvPr>
        </p:nvSpPr>
        <p:spPr/>
        <p:txBody>
          <a:bodyPr>
            <a:normAutofit/>
          </a:bodyPr>
          <a:lstStyle/>
          <a:p>
            <a:pPr marL="447675" lvl="1" indent="0">
              <a:buNone/>
              <a:tabLst>
                <a:tab pos="630238" algn="l"/>
              </a:tabLst>
            </a:pPr>
            <a:r>
              <a:rPr lang="sv-SE" sz="2400" b="1" dirty="0"/>
              <a:t>Avslutande kommentarer </a:t>
            </a:r>
          </a:p>
          <a:p>
            <a:pPr marL="790575" lvl="1" indent="-342900">
              <a:buFontTx/>
              <a:buChar char="-"/>
              <a:tabLst>
                <a:tab pos="630238" algn="l"/>
              </a:tabLst>
            </a:pPr>
            <a:r>
              <a:rPr lang="sv-SE" sz="2400" dirty="0"/>
              <a:t>Ganska stor igenkänning </a:t>
            </a:r>
          </a:p>
          <a:p>
            <a:pPr marL="790575" lvl="1" indent="-342900">
              <a:buFontTx/>
              <a:buChar char="-"/>
              <a:tabLst>
                <a:tab pos="630238" algn="l"/>
              </a:tabLst>
            </a:pPr>
            <a:r>
              <a:rPr lang="sv-SE" sz="2400" dirty="0"/>
              <a:t>Men vad är viktigt och centralt? </a:t>
            </a:r>
          </a:p>
          <a:p>
            <a:pPr marL="790575" lvl="1" indent="-342900">
              <a:buFontTx/>
              <a:buChar char="-"/>
              <a:tabLst>
                <a:tab pos="630238" algn="l"/>
              </a:tabLst>
            </a:pPr>
            <a:r>
              <a:rPr lang="sv-SE" sz="2400" dirty="0"/>
              <a:t>Ska ME lämna synpunkter och i så fall vilka? </a:t>
            </a:r>
            <a:endParaRPr lang="sv-SE" sz="1800" dirty="0"/>
          </a:p>
        </p:txBody>
      </p:sp>
      <p:pic>
        <p:nvPicPr>
          <p:cNvPr id="4" name="Google Shape;171;p22">
            <a:extLst>
              <a:ext uri="{FF2B5EF4-FFF2-40B4-BE49-F238E27FC236}">
                <a16:creationId xmlns:a16="http://schemas.microsoft.com/office/drawing/2014/main" id="{72C43A73-848E-86D8-0D7A-5DA6AA7558AF}"/>
              </a:ext>
            </a:extLst>
          </p:cNvPr>
          <p:cNvPicPr preferRelativeResize="0"/>
          <p:nvPr/>
        </p:nvPicPr>
        <p:blipFill rotWithShape="1">
          <a:blip r:embed="rId2">
            <a:alphaModFix/>
          </a:blip>
          <a:srcRect/>
          <a:stretch/>
        </p:blipFill>
        <p:spPr>
          <a:xfrm>
            <a:off x="7846306" y="5644282"/>
            <a:ext cx="1139073" cy="1139073"/>
          </a:xfrm>
          <a:prstGeom prst="rect">
            <a:avLst/>
          </a:prstGeom>
          <a:noFill/>
          <a:ln>
            <a:noFill/>
          </a:ln>
        </p:spPr>
      </p:pic>
      <p:sp>
        <p:nvSpPr>
          <p:cNvPr id="5" name="Google Shape;170;p22">
            <a:extLst>
              <a:ext uri="{FF2B5EF4-FFF2-40B4-BE49-F238E27FC236}">
                <a16:creationId xmlns:a16="http://schemas.microsoft.com/office/drawing/2014/main" id="{678529DA-B5A2-1197-C629-FA16EAC5256C}"/>
              </a:ext>
            </a:extLst>
          </p:cNvPr>
          <p:cNvSpPr/>
          <p:nvPr/>
        </p:nvSpPr>
        <p:spPr>
          <a:xfrm>
            <a:off x="0" y="0"/>
            <a:ext cx="351300" cy="6858000"/>
          </a:xfrm>
          <a:prstGeom prst="rect">
            <a:avLst/>
          </a:prstGeom>
          <a:gradFill>
            <a:gsLst>
              <a:gs pos="0">
                <a:srgbClr val="5CAA5F"/>
              </a:gs>
              <a:gs pos="100000">
                <a:srgbClr val="325233"/>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13052085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92C1F8-B132-1B3F-A898-C180FE0F3451}"/>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2F1F6F70-78B7-44E4-9536-4E7C8B7328BA}"/>
              </a:ext>
            </a:extLst>
          </p:cNvPr>
          <p:cNvSpPr>
            <a:spLocks noGrp="1"/>
          </p:cNvSpPr>
          <p:nvPr>
            <p:ph type="title"/>
          </p:nvPr>
        </p:nvSpPr>
        <p:spPr/>
        <p:txBody>
          <a:bodyPr/>
          <a:lstStyle/>
          <a:p>
            <a:endParaRPr lang="sv-SE" dirty="0"/>
          </a:p>
        </p:txBody>
      </p:sp>
      <p:sp>
        <p:nvSpPr>
          <p:cNvPr id="3" name="Platshållare för innehåll 2">
            <a:extLst>
              <a:ext uri="{FF2B5EF4-FFF2-40B4-BE49-F238E27FC236}">
                <a16:creationId xmlns:a16="http://schemas.microsoft.com/office/drawing/2014/main" id="{127214C9-1B59-DB8F-D59A-33BBC9678B00}"/>
              </a:ext>
            </a:extLst>
          </p:cNvPr>
          <p:cNvSpPr>
            <a:spLocks noGrp="1"/>
          </p:cNvSpPr>
          <p:nvPr>
            <p:ph idx="1"/>
          </p:nvPr>
        </p:nvSpPr>
        <p:spPr/>
        <p:txBody>
          <a:bodyPr>
            <a:normAutofit fontScale="92500" lnSpcReduction="10000"/>
          </a:bodyPr>
          <a:lstStyle/>
          <a:p>
            <a:pPr marL="447675" lvl="1" indent="0">
              <a:buNone/>
              <a:tabLst>
                <a:tab pos="630238" algn="l"/>
              </a:tabLst>
            </a:pPr>
            <a:r>
              <a:rPr lang="sv-SE" sz="2400" b="1" dirty="0"/>
              <a:t>Kapitel 2 Omfattning</a:t>
            </a:r>
          </a:p>
          <a:p>
            <a:pPr marL="447675" lvl="1" indent="0">
              <a:buNone/>
              <a:tabLst>
                <a:tab pos="630238" algn="l"/>
              </a:tabLst>
            </a:pPr>
            <a:endParaRPr lang="sv-SE" sz="2400" b="1" dirty="0"/>
          </a:p>
          <a:p>
            <a:pPr marL="790575" lvl="1" indent="-342900">
              <a:buFontTx/>
              <a:buChar char="-"/>
              <a:tabLst>
                <a:tab pos="630238" algn="l"/>
              </a:tabLst>
            </a:pPr>
            <a:r>
              <a:rPr lang="sv-SE" sz="2400" b="1" dirty="0"/>
              <a:t>Förhållande vid kontraktsarbetenas utförande.</a:t>
            </a:r>
          </a:p>
          <a:p>
            <a:pPr marL="447675" lvl="1" indent="0">
              <a:buNone/>
              <a:tabLst>
                <a:tab pos="630238" algn="l"/>
              </a:tabLst>
            </a:pPr>
            <a:r>
              <a:rPr lang="sv-SE" sz="2400" b="1" dirty="0"/>
              <a:t>6 §</a:t>
            </a:r>
          </a:p>
          <a:p>
            <a:pPr marL="447675" lvl="1" indent="0">
              <a:buNone/>
              <a:tabLst>
                <a:tab pos="630238" algn="l"/>
              </a:tabLst>
            </a:pPr>
            <a:r>
              <a:rPr lang="sv-SE" sz="1800" dirty="0"/>
              <a:t>I anbudsskedet ska entreprenören utgå ifrån att beställaren i förfrågningsunderlaget har lämnat de uppgifter om förhållande av betydelse för kontraktsarbetenas utförande och som kan fås vid en fackmässig undersökning av arbetsområdet. </a:t>
            </a:r>
          </a:p>
          <a:p>
            <a:pPr marL="447675" lvl="1" indent="0">
              <a:buNone/>
              <a:tabLst>
                <a:tab pos="630238" algn="l"/>
              </a:tabLst>
            </a:pPr>
            <a:r>
              <a:rPr lang="sv-SE" sz="1800" dirty="0"/>
              <a:t>Entreprenören förutsätts innan anbud lämnas besöka arbetsområdet och skaffa sig sådan kännedom om förhållanden av betydelse för kontraktsarbetenas utförande och som kan fås genom sådant besök. Entreprenören förutsätt inte vid besöket göra uppmätningar, demonteringar, förstörande åtgärder, markundersökningar eller liknande. Besöket på arbetsområdet inskränker inte beställarens ansvar enligt 1 kap 9 §. </a:t>
            </a:r>
          </a:p>
          <a:p>
            <a:pPr marL="790575" lvl="1" indent="-342900">
              <a:buFontTx/>
              <a:buChar char="-"/>
              <a:tabLst>
                <a:tab pos="630238" algn="l"/>
              </a:tabLst>
            </a:pPr>
            <a:endParaRPr lang="sv-SE" sz="1800" dirty="0"/>
          </a:p>
          <a:p>
            <a:pPr marL="447675" lvl="1" indent="0">
              <a:buNone/>
              <a:tabLst>
                <a:tab pos="630238" algn="l"/>
              </a:tabLst>
            </a:pPr>
            <a:r>
              <a:rPr lang="sv-SE" sz="1800" dirty="0"/>
              <a:t> </a:t>
            </a:r>
          </a:p>
        </p:txBody>
      </p:sp>
      <p:pic>
        <p:nvPicPr>
          <p:cNvPr id="4" name="Google Shape;171;p22">
            <a:extLst>
              <a:ext uri="{FF2B5EF4-FFF2-40B4-BE49-F238E27FC236}">
                <a16:creationId xmlns:a16="http://schemas.microsoft.com/office/drawing/2014/main" id="{20F42746-EEB7-E3D0-5914-7E2E23540E12}"/>
              </a:ext>
            </a:extLst>
          </p:cNvPr>
          <p:cNvPicPr preferRelativeResize="0"/>
          <p:nvPr/>
        </p:nvPicPr>
        <p:blipFill rotWithShape="1">
          <a:blip r:embed="rId2">
            <a:alphaModFix/>
          </a:blip>
          <a:srcRect/>
          <a:stretch/>
        </p:blipFill>
        <p:spPr>
          <a:xfrm>
            <a:off x="7787625" y="5556626"/>
            <a:ext cx="1139073" cy="1139073"/>
          </a:xfrm>
          <a:prstGeom prst="rect">
            <a:avLst/>
          </a:prstGeom>
          <a:noFill/>
          <a:ln>
            <a:noFill/>
          </a:ln>
        </p:spPr>
      </p:pic>
      <p:sp>
        <p:nvSpPr>
          <p:cNvPr id="5" name="Google Shape;170;p22">
            <a:extLst>
              <a:ext uri="{FF2B5EF4-FFF2-40B4-BE49-F238E27FC236}">
                <a16:creationId xmlns:a16="http://schemas.microsoft.com/office/drawing/2014/main" id="{23CE80A1-6BF0-9180-AFC1-B21A5D8023CA}"/>
              </a:ext>
            </a:extLst>
          </p:cNvPr>
          <p:cNvSpPr/>
          <p:nvPr/>
        </p:nvSpPr>
        <p:spPr>
          <a:xfrm>
            <a:off x="0" y="0"/>
            <a:ext cx="351300" cy="6858000"/>
          </a:xfrm>
          <a:prstGeom prst="rect">
            <a:avLst/>
          </a:prstGeom>
          <a:gradFill>
            <a:gsLst>
              <a:gs pos="0">
                <a:srgbClr val="5CAA5F"/>
              </a:gs>
              <a:gs pos="100000">
                <a:srgbClr val="325233"/>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79005513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B092C2-4332-6639-F7F1-9EF89556C057}"/>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4FB2C5E0-C568-DA3E-AC66-9F4A59867435}"/>
              </a:ext>
            </a:extLst>
          </p:cNvPr>
          <p:cNvSpPr>
            <a:spLocks noGrp="1"/>
          </p:cNvSpPr>
          <p:nvPr>
            <p:ph type="title"/>
          </p:nvPr>
        </p:nvSpPr>
        <p:spPr/>
        <p:txBody>
          <a:bodyPr/>
          <a:lstStyle/>
          <a:p>
            <a:endParaRPr lang="sv-SE" dirty="0"/>
          </a:p>
        </p:txBody>
      </p:sp>
      <p:sp>
        <p:nvSpPr>
          <p:cNvPr id="3" name="Platshållare för innehåll 2">
            <a:extLst>
              <a:ext uri="{FF2B5EF4-FFF2-40B4-BE49-F238E27FC236}">
                <a16:creationId xmlns:a16="http://schemas.microsoft.com/office/drawing/2014/main" id="{3FC12EA4-45D8-B913-B941-6C3014F7A015}"/>
              </a:ext>
            </a:extLst>
          </p:cNvPr>
          <p:cNvSpPr>
            <a:spLocks noGrp="1"/>
          </p:cNvSpPr>
          <p:nvPr>
            <p:ph idx="1"/>
          </p:nvPr>
        </p:nvSpPr>
        <p:spPr/>
        <p:txBody>
          <a:bodyPr>
            <a:normAutofit fontScale="92500" lnSpcReduction="10000"/>
          </a:bodyPr>
          <a:lstStyle/>
          <a:p>
            <a:pPr marL="447675" lvl="1" indent="0">
              <a:buNone/>
              <a:tabLst>
                <a:tab pos="630238" algn="l"/>
              </a:tabLst>
            </a:pPr>
            <a:r>
              <a:rPr lang="sv-SE" sz="2400" b="1" dirty="0"/>
              <a:t>Kapitel 2 Omfattning</a:t>
            </a:r>
          </a:p>
          <a:p>
            <a:pPr marL="447675" lvl="1" indent="0">
              <a:buNone/>
              <a:tabLst>
                <a:tab pos="630238" algn="l"/>
              </a:tabLst>
            </a:pPr>
            <a:endParaRPr lang="sv-SE" sz="2400" b="1" dirty="0"/>
          </a:p>
          <a:p>
            <a:pPr marL="790575" lvl="1" indent="-342900">
              <a:buFontTx/>
              <a:buChar char="-"/>
              <a:tabLst>
                <a:tab pos="630238" algn="l"/>
              </a:tabLst>
            </a:pPr>
            <a:r>
              <a:rPr lang="sv-SE" sz="2400" b="1" dirty="0"/>
              <a:t>Förhållande vid kontraktsarbetenas utförande.</a:t>
            </a:r>
          </a:p>
          <a:p>
            <a:pPr marL="447675" lvl="1" indent="0">
              <a:buNone/>
              <a:tabLst>
                <a:tab pos="630238" algn="l"/>
              </a:tabLst>
            </a:pPr>
            <a:r>
              <a:rPr lang="sv-SE" sz="2400" b="1" dirty="0"/>
              <a:t>6 §</a:t>
            </a:r>
          </a:p>
          <a:p>
            <a:pPr marL="447675" lvl="1" indent="0">
              <a:buNone/>
              <a:tabLst>
                <a:tab pos="630238" algn="l"/>
              </a:tabLst>
            </a:pPr>
            <a:r>
              <a:rPr lang="sv-SE" sz="1800" dirty="0"/>
              <a:t>I anbudsskedet ska entreprenören utgå ifrån att beställaren i förfrågningsunderlaget har lämnat de uppgifter om förhållande av betydelse för kontraktsarbetenas utförande och som kan fås vid en fackmässig undersökning av arbetsområdet. </a:t>
            </a:r>
          </a:p>
          <a:p>
            <a:pPr marL="447675" lvl="1" indent="0">
              <a:buNone/>
              <a:tabLst>
                <a:tab pos="630238" algn="l"/>
              </a:tabLst>
            </a:pPr>
            <a:r>
              <a:rPr lang="sv-SE" sz="1800" dirty="0"/>
              <a:t>Entreprenören förutsätts innan anbud lämnas besöka arbetsområdet och skaffa sig sådan kännedom om förhållanden av betydelse för kontraktsarbetenas utförande och som kan fås genom sådant besök. Entreprenören förutsätt inte vid besöket göra uppmätningar, demonteringar, förstörande åtgärder, markundersökningar eller liknande. Besöket på arbetsområdet inskränker inte beställarens ansvar enligt 1 kap 9 §. </a:t>
            </a:r>
          </a:p>
          <a:p>
            <a:pPr marL="790575" lvl="1" indent="-342900">
              <a:buFontTx/>
              <a:buChar char="-"/>
              <a:tabLst>
                <a:tab pos="630238" algn="l"/>
              </a:tabLst>
            </a:pPr>
            <a:endParaRPr lang="sv-SE" sz="1800" dirty="0"/>
          </a:p>
          <a:p>
            <a:pPr marL="447675" lvl="1" indent="0">
              <a:buNone/>
              <a:tabLst>
                <a:tab pos="630238" algn="l"/>
              </a:tabLst>
            </a:pPr>
            <a:r>
              <a:rPr lang="sv-SE" sz="1800" dirty="0"/>
              <a:t> </a:t>
            </a:r>
          </a:p>
        </p:txBody>
      </p:sp>
      <p:pic>
        <p:nvPicPr>
          <p:cNvPr id="4" name="Google Shape;171;p22">
            <a:extLst>
              <a:ext uri="{FF2B5EF4-FFF2-40B4-BE49-F238E27FC236}">
                <a16:creationId xmlns:a16="http://schemas.microsoft.com/office/drawing/2014/main" id="{FBCC5C78-0CBA-3AAF-7363-5A596DFB86E9}"/>
              </a:ext>
            </a:extLst>
          </p:cNvPr>
          <p:cNvPicPr preferRelativeResize="0"/>
          <p:nvPr/>
        </p:nvPicPr>
        <p:blipFill rotWithShape="1">
          <a:blip r:embed="rId2">
            <a:alphaModFix/>
          </a:blip>
          <a:srcRect/>
          <a:stretch/>
        </p:blipFill>
        <p:spPr>
          <a:xfrm>
            <a:off x="7787625" y="5629305"/>
            <a:ext cx="1139073" cy="1139073"/>
          </a:xfrm>
          <a:prstGeom prst="rect">
            <a:avLst/>
          </a:prstGeom>
          <a:noFill/>
          <a:ln>
            <a:noFill/>
          </a:ln>
        </p:spPr>
      </p:pic>
      <p:sp>
        <p:nvSpPr>
          <p:cNvPr id="5" name="Google Shape;170;p22">
            <a:extLst>
              <a:ext uri="{FF2B5EF4-FFF2-40B4-BE49-F238E27FC236}">
                <a16:creationId xmlns:a16="http://schemas.microsoft.com/office/drawing/2014/main" id="{D08A66A7-0670-8098-BDB7-3350C305FA6D}"/>
              </a:ext>
            </a:extLst>
          </p:cNvPr>
          <p:cNvSpPr/>
          <p:nvPr/>
        </p:nvSpPr>
        <p:spPr>
          <a:xfrm>
            <a:off x="0" y="0"/>
            <a:ext cx="351300" cy="6858000"/>
          </a:xfrm>
          <a:prstGeom prst="rect">
            <a:avLst/>
          </a:prstGeom>
          <a:gradFill>
            <a:gsLst>
              <a:gs pos="0">
                <a:srgbClr val="5CAA5F"/>
              </a:gs>
              <a:gs pos="100000">
                <a:srgbClr val="325233"/>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4210925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endParaRPr lang="sv-SE" dirty="0"/>
          </a:p>
        </p:txBody>
      </p:sp>
      <p:sp>
        <p:nvSpPr>
          <p:cNvPr id="3" name="Platshållare för innehåll 2"/>
          <p:cNvSpPr>
            <a:spLocks noGrp="1"/>
          </p:cNvSpPr>
          <p:nvPr>
            <p:ph idx="1"/>
          </p:nvPr>
        </p:nvSpPr>
        <p:spPr/>
        <p:txBody>
          <a:bodyPr>
            <a:normAutofit fontScale="77500" lnSpcReduction="20000"/>
          </a:bodyPr>
          <a:lstStyle/>
          <a:p>
            <a:pPr marL="447675" lvl="1" indent="0">
              <a:buNone/>
              <a:tabLst>
                <a:tab pos="630238" algn="l"/>
              </a:tabLst>
            </a:pPr>
            <a:r>
              <a:rPr lang="sv-SE" sz="2400" b="1" dirty="0"/>
              <a:t>Kapitelindelning </a:t>
            </a:r>
          </a:p>
          <a:p>
            <a:pPr marL="447675" lvl="1" indent="0">
              <a:buNone/>
              <a:tabLst>
                <a:tab pos="630238" algn="l"/>
              </a:tabLst>
            </a:pPr>
            <a:endParaRPr lang="sv-SE" sz="2400" b="1" dirty="0"/>
          </a:p>
          <a:p>
            <a:pPr marL="447675" lvl="1" indent="0">
              <a:buNone/>
              <a:tabLst>
                <a:tab pos="630238" algn="l"/>
              </a:tabLst>
            </a:pPr>
            <a:r>
              <a:rPr lang="sv-SE" sz="2400" dirty="0"/>
              <a:t>Kapitel 1 Allmänna utgångspunkter </a:t>
            </a:r>
          </a:p>
          <a:p>
            <a:pPr marL="447675" lvl="1" indent="0">
              <a:buNone/>
              <a:tabLst>
                <a:tab pos="630238" algn="l"/>
              </a:tabLst>
            </a:pPr>
            <a:r>
              <a:rPr lang="sv-SE" sz="2400" dirty="0"/>
              <a:t>Kapitel 2 Omfattning </a:t>
            </a:r>
          </a:p>
          <a:p>
            <a:pPr marL="447675" lvl="1" indent="0">
              <a:buNone/>
              <a:tabLst>
                <a:tab pos="630238" algn="l"/>
              </a:tabLst>
            </a:pPr>
            <a:r>
              <a:rPr lang="sv-SE" sz="2400" dirty="0"/>
              <a:t>Kapitel 3 Utförande </a:t>
            </a:r>
          </a:p>
          <a:p>
            <a:pPr marL="447675" lvl="1" indent="0">
              <a:buNone/>
              <a:tabLst>
                <a:tab pos="630238" algn="l"/>
              </a:tabLst>
            </a:pPr>
            <a:r>
              <a:rPr lang="sv-SE" sz="2400" dirty="0"/>
              <a:t>Kapitel 4 Kontroll </a:t>
            </a:r>
          </a:p>
          <a:p>
            <a:pPr marL="447675" lvl="1" indent="0">
              <a:buNone/>
              <a:tabLst>
                <a:tab pos="630238" algn="l"/>
              </a:tabLst>
            </a:pPr>
            <a:r>
              <a:rPr lang="sv-SE" sz="2400" dirty="0"/>
              <a:t>Kapitel 5 Ändring </a:t>
            </a:r>
          </a:p>
          <a:p>
            <a:pPr marL="447675" lvl="1" indent="0">
              <a:buNone/>
              <a:tabLst>
                <a:tab pos="630238" algn="l"/>
              </a:tabLst>
            </a:pPr>
            <a:r>
              <a:rPr lang="sv-SE" sz="2400" dirty="0"/>
              <a:t>Kapitel 6 Betalning </a:t>
            </a:r>
          </a:p>
          <a:p>
            <a:pPr marL="447675" lvl="1" indent="0">
              <a:buNone/>
              <a:tabLst>
                <a:tab pos="630238" algn="l"/>
              </a:tabLst>
            </a:pPr>
            <a:r>
              <a:rPr lang="sv-SE" sz="2400" dirty="0"/>
              <a:t>Kapitel 7 Dröjsmål och fel </a:t>
            </a:r>
          </a:p>
          <a:p>
            <a:pPr marL="447675" lvl="1" indent="0">
              <a:buNone/>
              <a:tabLst>
                <a:tab pos="630238" algn="l"/>
              </a:tabLst>
            </a:pPr>
            <a:r>
              <a:rPr lang="sv-SE" sz="2400" dirty="0"/>
              <a:t>Kapitel 8 Skadestånd i övrigt </a:t>
            </a:r>
          </a:p>
          <a:p>
            <a:pPr marL="447675" lvl="1" indent="0">
              <a:buNone/>
              <a:tabLst>
                <a:tab pos="630238" algn="l"/>
              </a:tabLst>
            </a:pPr>
            <a:r>
              <a:rPr lang="sv-SE" sz="2400" dirty="0"/>
              <a:t>Kapitel 9 Besiktning </a:t>
            </a:r>
          </a:p>
          <a:p>
            <a:pPr marL="447675" lvl="1" indent="0">
              <a:buNone/>
              <a:tabLst>
                <a:tab pos="630238" algn="l"/>
              </a:tabLst>
            </a:pPr>
            <a:r>
              <a:rPr lang="sv-SE" sz="2400" dirty="0"/>
              <a:t>Kapitel 10 Uppsägning och hävning </a:t>
            </a:r>
          </a:p>
          <a:p>
            <a:pPr marL="447675" lvl="1" indent="0">
              <a:buNone/>
              <a:tabLst>
                <a:tab pos="630238" algn="l"/>
              </a:tabLst>
            </a:pPr>
            <a:r>
              <a:rPr lang="sv-SE" sz="2400" dirty="0"/>
              <a:t>Kapitel 11 Tvistelösning </a:t>
            </a:r>
            <a:r>
              <a:rPr lang="sv-SE" sz="2400" b="1" dirty="0"/>
              <a:t>  </a:t>
            </a:r>
          </a:p>
          <a:p>
            <a:pPr marL="447675" lvl="1" indent="0">
              <a:buNone/>
              <a:tabLst>
                <a:tab pos="630238" algn="l"/>
              </a:tabLst>
            </a:pPr>
            <a:endParaRPr lang="sv-SE" sz="1800" dirty="0"/>
          </a:p>
          <a:p>
            <a:pPr marL="447675" lvl="1" indent="0">
              <a:buNone/>
              <a:tabLst>
                <a:tab pos="630238" algn="l"/>
              </a:tabLst>
            </a:pPr>
            <a:endParaRPr lang="sv-SE" sz="1800" dirty="0"/>
          </a:p>
          <a:p>
            <a:pPr marL="447675" lvl="1" indent="0">
              <a:buNone/>
              <a:tabLst>
                <a:tab pos="630238" algn="l"/>
              </a:tabLst>
            </a:pPr>
            <a:r>
              <a:rPr lang="sv-SE" sz="1800" dirty="0"/>
              <a:t> </a:t>
            </a:r>
          </a:p>
        </p:txBody>
      </p:sp>
      <p:pic>
        <p:nvPicPr>
          <p:cNvPr id="4" name="Google Shape;171;p22">
            <a:extLst>
              <a:ext uri="{FF2B5EF4-FFF2-40B4-BE49-F238E27FC236}">
                <a16:creationId xmlns:a16="http://schemas.microsoft.com/office/drawing/2014/main" id="{72C43A73-848E-86D8-0D7A-5DA6AA7558AF}"/>
              </a:ext>
            </a:extLst>
          </p:cNvPr>
          <p:cNvPicPr preferRelativeResize="0"/>
          <p:nvPr/>
        </p:nvPicPr>
        <p:blipFill rotWithShape="1">
          <a:blip r:embed="rId2">
            <a:alphaModFix/>
          </a:blip>
          <a:srcRect/>
          <a:stretch/>
        </p:blipFill>
        <p:spPr>
          <a:xfrm>
            <a:off x="7787625" y="5461354"/>
            <a:ext cx="1139073" cy="1139073"/>
          </a:xfrm>
          <a:prstGeom prst="rect">
            <a:avLst/>
          </a:prstGeom>
          <a:noFill/>
          <a:ln>
            <a:noFill/>
          </a:ln>
        </p:spPr>
      </p:pic>
      <p:sp>
        <p:nvSpPr>
          <p:cNvPr id="5" name="Google Shape;170;p22">
            <a:extLst>
              <a:ext uri="{FF2B5EF4-FFF2-40B4-BE49-F238E27FC236}">
                <a16:creationId xmlns:a16="http://schemas.microsoft.com/office/drawing/2014/main" id="{678529DA-B5A2-1197-C629-FA16EAC5256C}"/>
              </a:ext>
            </a:extLst>
          </p:cNvPr>
          <p:cNvSpPr/>
          <p:nvPr/>
        </p:nvSpPr>
        <p:spPr>
          <a:xfrm>
            <a:off x="0" y="0"/>
            <a:ext cx="351300" cy="6858000"/>
          </a:xfrm>
          <a:prstGeom prst="rect">
            <a:avLst/>
          </a:prstGeom>
          <a:gradFill>
            <a:gsLst>
              <a:gs pos="0">
                <a:srgbClr val="5CAA5F"/>
              </a:gs>
              <a:gs pos="100000">
                <a:srgbClr val="325233"/>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9188755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endParaRPr lang="sv-SE" dirty="0"/>
          </a:p>
        </p:txBody>
      </p:sp>
      <p:sp>
        <p:nvSpPr>
          <p:cNvPr id="3" name="Platshållare för innehåll 2"/>
          <p:cNvSpPr>
            <a:spLocks noGrp="1"/>
          </p:cNvSpPr>
          <p:nvPr>
            <p:ph idx="1"/>
          </p:nvPr>
        </p:nvSpPr>
        <p:spPr/>
        <p:txBody>
          <a:bodyPr>
            <a:normAutofit fontScale="92500" lnSpcReduction="20000"/>
          </a:bodyPr>
          <a:lstStyle/>
          <a:p>
            <a:pPr marL="447675" lvl="1" indent="0">
              <a:buNone/>
              <a:tabLst>
                <a:tab pos="630238" algn="l"/>
              </a:tabLst>
            </a:pPr>
            <a:r>
              <a:rPr lang="sv-SE" sz="2400" b="1" dirty="0"/>
              <a:t>Kapitel 1 Allmänna utgångspunkter </a:t>
            </a:r>
          </a:p>
          <a:p>
            <a:pPr marL="447675" lvl="1" indent="0">
              <a:buNone/>
              <a:tabLst>
                <a:tab pos="630238" algn="l"/>
              </a:tabLst>
            </a:pPr>
            <a:endParaRPr lang="sv-SE" sz="2400" b="1" dirty="0"/>
          </a:p>
          <a:p>
            <a:pPr marL="790575" lvl="1" indent="-342900">
              <a:buFontTx/>
              <a:buChar char="-"/>
              <a:tabLst>
                <a:tab pos="630238" algn="l"/>
              </a:tabLst>
            </a:pPr>
            <a:r>
              <a:rPr lang="sv-SE" sz="2400" dirty="0"/>
              <a:t>Förklarar vad en utförandeentreprenad är </a:t>
            </a:r>
          </a:p>
          <a:p>
            <a:pPr marL="790575" lvl="1" indent="-342900">
              <a:buFontTx/>
              <a:buChar char="-"/>
              <a:tabLst>
                <a:tab pos="630238" algn="l"/>
              </a:tabLst>
            </a:pPr>
            <a:r>
              <a:rPr lang="sv-SE" sz="2400" dirty="0"/>
              <a:t>Endast skrivna för fast pris! Inte överens i BKK</a:t>
            </a:r>
          </a:p>
          <a:p>
            <a:pPr marL="790575" lvl="1" indent="-342900">
              <a:buFontTx/>
              <a:buChar char="-"/>
              <a:tabLst>
                <a:tab pos="630238" algn="l"/>
              </a:tabLst>
            </a:pPr>
            <a:r>
              <a:rPr lang="sv-SE" sz="2400" dirty="0"/>
              <a:t>Ersättningsregler för självkostnadsprincipen</a:t>
            </a:r>
          </a:p>
          <a:p>
            <a:pPr marL="790575" lvl="1" indent="-342900">
              <a:buFontTx/>
              <a:buChar char="-"/>
              <a:tabLst>
                <a:tab pos="630238" algn="l"/>
              </a:tabLst>
            </a:pPr>
            <a:r>
              <a:rPr lang="sv-SE" sz="2400" dirty="0"/>
              <a:t>Ansvar för uppgifter och för anställda/anlitade </a:t>
            </a:r>
          </a:p>
          <a:p>
            <a:pPr marL="790575" lvl="1" indent="-342900">
              <a:buFontTx/>
              <a:buChar char="-"/>
              <a:tabLst>
                <a:tab pos="630238" algn="l"/>
              </a:tabLst>
            </a:pPr>
            <a:r>
              <a:rPr lang="sv-SE" sz="2400" dirty="0"/>
              <a:t>Ansvar för lämnade uppgifter § 9</a:t>
            </a:r>
          </a:p>
          <a:p>
            <a:pPr marL="790575" lvl="1" indent="-342900">
              <a:buFontTx/>
              <a:buChar char="-"/>
              <a:tabLst>
                <a:tab pos="630238" algn="l"/>
              </a:tabLst>
            </a:pPr>
            <a:r>
              <a:rPr lang="sv-SE" sz="2400" dirty="0"/>
              <a:t>Begränsning av skada – allmän regel § 12</a:t>
            </a:r>
          </a:p>
          <a:p>
            <a:pPr marL="790575" lvl="1" indent="-342900">
              <a:buFontTx/>
              <a:buChar char="-"/>
              <a:tabLst>
                <a:tab pos="630238" algn="l"/>
              </a:tabLst>
            </a:pPr>
            <a:r>
              <a:rPr lang="sv-SE" sz="2400" dirty="0"/>
              <a:t>Hantering av handlingar 13-15 §§</a:t>
            </a:r>
          </a:p>
          <a:p>
            <a:pPr marL="790575" lvl="1" indent="-342900">
              <a:buFontTx/>
              <a:buChar char="-"/>
              <a:tabLst>
                <a:tab pos="630238" algn="l"/>
              </a:tabLst>
            </a:pPr>
            <a:r>
              <a:rPr lang="sv-SE" sz="2400" dirty="0"/>
              <a:t>Digital modell – nytt begrepp – reglerar ansvaret för modellen </a:t>
            </a:r>
          </a:p>
          <a:p>
            <a:pPr marL="790575" lvl="1" indent="-342900">
              <a:buFontTx/>
              <a:buChar char="-"/>
              <a:tabLst>
                <a:tab pos="630238" algn="l"/>
              </a:tabLst>
            </a:pPr>
            <a:endParaRPr lang="sv-SE" sz="2400" dirty="0"/>
          </a:p>
          <a:p>
            <a:pPr marL="447675" lvl="1" indent="0">
              <a:buNone/>
              <a:tabLst>
                <a:tab pos="630238" algn="l"/>
              </a:tabLst>
            </a:pPr>
            <a:endParaRPr lang="sv-SE" sz="1800" dirty="0"/>
          </a:p>
          <a:p>
            <a:pPr marL="447675" lvl="1" indent="0">
              <a:buNone/>
              <a:tabLst>
                <a:tab pos="630238" algn="l"/>
              </a:tabLst>
            </a:pPr>
            <a:endParaRPr lang="sv-SE" sz="1800" dirty="0"/>
          </a:p>
          <a:p>
            <a:pPr marL="447675" lvl="1" indent="0">
              <a:buNone/>
              <a:tabLst>
                <a:tab pos="630238" algn="l"/>
              </a:tabLst>
            </a:pPr>
            <a:r>
              <a:rPr lang="sv-SE" sz="1800" dirty="0"/>
              <a:t> </a:t>
            </a:r>
          </a:p>
        </p:txBody>
      </p:sp>
      <p:pic>
        <p:nvPicPr>
          <p:cNvPr id="4" name="Google Shape;171;p22">
            <a:extLst>
              <a:ext uri="{FF2B5EF4-FFF2-40B4-BE49-F238E27FC236}">
                <a16:creationId xmlns:a16="http://schemas.microsoft.com/office/drawing/2014/main" id="{72C43A73-848E-86D8-0D7A-5DA6AA7558AF}"/>
              </a:ext>
            </a:extLst>
          </p:cNvPr>
          <p:cNvPicPr preferRelativeResize="0"/>
          <p:nvPr/>
        </p:nvPicPr>
        <p:blipFill rotWithShape="1">
          <a:blip r:embed="rId2">
            <a:alphaModFix/>
          </a:blip>
          <a:srcRect/>
          <a:stretch/>
        </p:blipFill>
        <p:spPr>
          <a:xfrm>
            <a:off x="7787625" y="5461354"/>
            <a:ext cx="1139073" cy="1139073"/>
          </a:xfrm>
          <a:prstGeom prst="rect">
            <a:avLst/>
          </a:prstGeom>
          <a:noFill/>
          <a:ln>
            <a:noFill/>
          </a:ln>
        </p:spPr>
      </p:pic>
      <p:sp>
        <p:nvSpPr>
          <p:cNvPr id="5" name="Google Shape;170;p22">
            <a:extLst>
              <a:ext uri="{FF2B5EF4-FFF2-40B4-BE49-F238E27FC236}">
                <a16:creationId xmlns:a16="http://schemas.microsoft.com/office/drawing/2014/main" id="{678529DA-B5A2-1197-C629-FA16EAC5256C}"/>
              </a:ext>
            </a:extLst>
          </p:cNvPr>
          <p:cNvSpPr/>
          <p:nvPr/>
        </p:nvSpPr>
        <p:spPr>
          <a:xfrm>
            <a:off x="0" y="0"/>
            <a:ext cx="351300" cy="6858000"/>
          </a:xfrm>
          <a:prstGeom prst="rect">
            <a:avLst/>
          </a:prstGeom>
          <a:gradFill>
            <a:gsLst>
              <a:gs pos="0">
                <a:srgbClr val="5CAA5F"/>
              </a:gs>
              <a:gs pos="100000">
                <a:srgbClr val="325233"/>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6603456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endParaRPr lang="sv-SE" dirty="0"/>
          </a:p>
        </p:txBody>
      </p:sp>
      <p:sp>
        <p:nvSpPr>
          <p:cNvPr id="3" name="Platshållare för innehåll 2"/>
          <p:cNvSpPr>
            <a:spLocks noGrp="1"/>
          </p:cNvSpPr>
          <p:nvPr>
            <p:ph idx="1"/>
          </p:nvPr>
        </p:nvSpPr>
        <p:spPr/>
        <p:txBody>
          <a:bodyPr>
            <a:normAutofit fontScale="77500" lnSpcReduction="20000"/>
          </a:bodyPr>
          <a:lstStyle/>
          <a:p>
            <a:pPr marL="447675" lvl="1" indent="0">
              <a:buNone/>
              <a:tabLst>
                <a:tab pos="630238" algn="l"/>
              </a:tabLst>
            </a:pPr>
            <a:r>
              <a:rPr lang="sv-SE" sz="2400" b="1" dirty="0"/>
              <a:t>Kapitel 2 Omfattning</a:t>
            </a:r>
          </a:p>
          <a:p>
            <a:pPr marL="447675" lvl="1" indent="0">
              <a:buNone/>
              <a:tabLst>
                <a:tab pos="630238" algn="l"/>
              </a:tabLst>
            </a:pPr>
            <a:endParaRPr lang="sv-SE" sz="2400" b="1" dirty="0"/>
          </a:p>
          <a:p>
            <a:pPr marL="790575" lvl="1" indent="-342900">
              <a:buFontTx/>
              <a:buChar char="-"/>
              <a:tabLst>
                <a:tab pos="630238" algn="l"/>
              </a:tabLst>
            </a:pPr>
            <a:r>
              <a:rPr lang="sv-SE" sz="2400" dirty="0"/>
              <a:t>1 § Kontraktsarbetenas omfattning </a:t>
            </a:r>
          </a:p>
          <a:p>
            <a:pPr marL="447675" lvl="1" indent="0">
              <a:buNone/>
              <a:tabLst>
                <a:tab pos="630238" algn="l"/>
              </a:tabLst>
            </a:pPr>
            <a:r>
              <a:rPr lang="sv-SE" sz="2400" dirty="0"/>
              <a:t>      - bestäms av kontraktshandlingarna </a:t>
            </a:r>
          </a:p>
          <a:p>
            <a:pPr marL="447675" lvl="1" indent="0">
              <a:buNone/>
              <a:tabLst>
                <a:tab pos="630238" algn="l"/>
              </a:tabLst>
            </a:pPr>
            <a:endParaRPr lang="sv-SE" sz="2400" dirty="0"/>
          </a:p>
          <a:p>
            <a:pPr marL="790575" lvl="1" indent="-342900">
              <a:buFontTx/>
              <a:buChar char="-"/>
              <a:tabLst>
                <a:tab pos="630238" algn="l"/>
              </a:tabLst>
            </a:pPr>
            <a:r>
              <a:rPr lang="sv-SE" sz="2400" dirty="0"/>
              <a:t>2 § Tolkning av kontraktshandlingar:  </a:t>
            </a:r>
          </a:p>
          <a:p>
            <a:pPr marL="790575" lvl="1" indent="-342900">
              <a:buFontTx/>
              <a:buChar char="-"/>
              <a:tabLst>
                <a:tab pos="630238" algn="l"/>
              </a:tabLst>
            </a:pPr>
            <a:r>
              <a:rPr lang="sv-SE" sz="2400" dirty="0"/>
              <a:t>	Kontraktshandlingarna kompletterar varandra </a:t>
            </a:r>
          </a:p>
          <a:p>
            <a:pPr marL="790575" lvl="1" indent="-342900">
              <a:buFontTx/>
              <a:buChar char="-"/>
              <a:tabLst>
                <a:tab pos="630238" algn="l"/>
              </a:tabLst>
            </a:pPr>
            <a:r>
              <a:rPr lang="sv-SE" sz="2400" dirty="0"/>
              <a:t>  Ska redovisas på ett konsekvent och lämpligt sätt </a:t>
            </a:r>
          </a:p>
          <a:p>
            <a:pPr marL="447675" lvl="1" indent="0">
              <a:buNone/>
              <a:tabLst>
                <a:tab pos="630238" algn="l"/>
              </a:tabLst>
            </a:pPr>
            <a:endParaRPr lang="sv-SE" sz="2400" dirty="0"/>
          </a:p>
          <a:p>
            <a:pPr marL="447675" lvl="1" indent="0">
              <a:buNone/>
              <a:tabLst>
                <a:tab pos="630238" algn="l"/>
              </a:tabLst>
            </a:pPr>
            <a:r>
              <a:rPr lang="sv-SE" sz="2400" dirty="0"/>
              <a:t>      </a:t>
            </a:r>
            <a:r>
              <a:rPr lang="sv-SE" sz="2400" i="1" dirty="0"/>
              <a:t>”Oavsett som anges ovan, ingår dock arbete om entreprenören inte kunnat missta sig på att arbetet ingår i åtagandet.”</a:t>
            </a:r>
          </a:p>
          <a:p>
            <a:pPr marL="447675" lvl="1" indent="0">
              <a:buNone/>
              <a:tabLst>
                <a:tab pos="630238" algn="l"/>
              </a:tabLst>
            </a:pPr>
            <a:endParaRPr lang="sv-SE" sz="2400" b="1" dirty="0"/>
          </a:p>
          <a:p>
            <a:pPr marL="447675" lvl="1" indent="0">
              <a:buNone/>
              <a:tabLst>
                <a:tab pos="630238" algn="l"/>
              </a:tabLst>
            </a:pPr>
            <a:r>
              <a:rPr lang="sv-SE" sz="2400" b="1" dirty="0"/>
              <a:t>- </a:t>
            </a:r>
            <a:r>
              <a:rPr lang="sv-SE" sz="2400" dirty="0"/>
              <a:t>Mindre</a:t>
            </a:r>
            <a:r>
              <a:rPr lang="sv-SE" sz="2400" b="1" dirty="0"/>
              <a:t> </a:t>
            </a:r>
            <a:r>
              <a:rPr lang="sv-SE" sz="2400" dirty="0"/>
              <a:t>möjlighet att hävda att uppgiften är på fel ställe </a:t>
            </a:r>
            <a:endParaRPr lang="sv-SE" sz="2400" b="1" dirty="0"/>
          </a:p>
          <a:p>
            <a:pPr marL="447675" lvl="1" indent="0">
              <a:buNone/>
              <a:tabLst>
                <a:tab pos="630238" algn="l"/>
              </a:tabLst>
            </a:pPr>
            <a:endParaRPr lang="sv-SE" sz="2400" b="1" dirty="0"/>
          </a:p>
          <a:p>
            <a:pPr marL="790575" lvl="1" indent="-342900">
              <a:buFontTx/>
              <a:buChar char="-"/>
              <a:tabLst>
                <a:tab pos="630238" algn="l"/>
              </a:tabLst>
            </a:pPr>
            <a:endParaRPr lang="sv-SE" sz="1800" dirty="0"/>
          </a:p>
          <a:p>
            <a:pPr marL="447675" lvl="1" indent="0">
              <a:buNone/>
              <a:tabLst>
                <a:tab pos="630238" algn="l"/>
              </a:tabLst>
            </a:pPr>
            <a:r>
              <a:rPr lang="sv-SE" sz="1800" dirty="0"/>
              <a:t> </a:t>
            </a:r>
          </a:p>
        </p:txBody>
      </p:sp>
      <p:pic>
        <p:nvPicPr>
          <p:cNvPr id="4" name="Google Shape;171;p22">
            <a:extLst>
              <a:ext uri="{FF2B5EF4-FFF2-40B4-BE49-F238E27FC236}">
                <a16:creationId xmlns:a16="http://schemas.microsoft.com/office/drawing/2014/main" id="{72C43A73-848E-86D8-0D7A-5DA6AA7558AF}"/>
              </a:ext>
            </a:extLst>
          </p:cNvPr>
          <p:cNvPicPr preferRelativeResize="0"/>
          <p:nvPr/>
        </p:nvPicPr>
        <p:blipFill rotWithShape="1">
          <a:blip r:embed="rId2">
            <a:alphaModFix/>
          </a:blip>
          <a:srcRect/>
          <a:stretch/>
        </p:blipFill>
        <p:spPr>
          <a:xfrm>
            <a:off x="7787625" y="5461354"/>
            <a:ext cx="1139073" cy="1139073"/>
          </a:xfrm>
          <a:prstGeom prst="rect">
            <a:avLst/>
          </a:prstGeom>
          <a:noFill/>
          <a:ln>
            <a:noFill/>
          </a:ln>
        </p:spPr>
      </p:pic>
      <p:sp>
        <p:nvSpPr>
          <p:cNvPr id="5" name="Google Shape;170;p22">
            <a:extLst>
              <a:ext uri="{FF2B5EF4-FFF2-40B4-BE49-F238E27FC236}">
                <a16:creationId xmlns:a16="http://schemas.microsoft.com/office/drawing/2014/main" id="{678529DA-B5A2-1197-C629-FA16EAC5256C}"/>
              </a:ext>
            </a:extLst>
          </p:cNvPr>
          <p:cNvSpPr/>
          <p:nvPr/>
        </p:nvSpPr>
        <p:spPr>
          <a:xfrm>
            <a:off x="0" y="0"/>
            <a:ext cx="351300" cy="6858000"/>
          </a:xfrm>
          <a:prstGeom prst="rect">
            <a:avLst/>
          </a:prstGeom>
          <a:gradFill>
            <a:gsLst>
              <a:gs pos="0">
                <a:srgbClr val="5CAA5F"/>
              </a:gs>
              <a:gs pos="100000">
                <a:srgbClr val="325233"/>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7718396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endParaRPr lang="sv-SE" dirty="0"/>
          </a:p>
        </p:txBody>
      </p:sp>
      <p:sp>
        <p:nvSpPr>
          <p:cNvPr id="3" name="Platshållare för innehåll 2"/>
          <p:cNvSpPr>
            <a:spLocks noGrp="1"/>
          </p:cNvSpPr>
          <p:nvPr>
            <p:ph idx="1"/>
          </p:nvPr>
        </p:nvSpPr>
        <p:spPr/>
        <p:txBody>
          <a:bodyPr>
            <a:normAutofit fontScale="92500" lnSpcReduction="10000"/>
          </a:bodyPr>
          <a:lstStyle/>
          <a:p>
            <a:pPr marL="447675" lvl="1" indent="0">
              <a:buNone/>
              <a:tabLst>
                <a:tab pos="630238" algn="l"/>
              </a:tabLst>
            </a:pPr>
            <a:r>
              <a:rPr lang="sv-SE" sz="2400" b="1" dirty="0"/>
              <a:t>Kapitel 2 Omfattning</a:t>
            </a:r>
          </a:p>
          <a:p>
            <a:pPr marL="447675" lvl="1" indent="0">
              <a:buNone/>
              <a:tabLst>
                <a:tab pos="630238" algn="l"/>
              </a:tabLst>
            </a:pPr>
            <a:endParaRPr lang="sv-SE" sz="2400" b="1" dirty="0"/>
          </a:p>
          <a:p>
            <a:pPr marL="790575" lvl="1" indent="-342900">
              <a:buFontTx/>
              <a:buChar char="-"/>
              <a:tabLst>
                <a:tab pos="630238" algn="l"/>
              </a:tabLst>
            </a:pPr>
            <a:r>
              <a:rPr lang="sv-SE" sz="2400" b="1" dirty="0"/>
              <a:t>Förhållande vid kontraktsarbetenas utförande.</a:t>
            </a:r>
          </a:p>
          <a:p>
            <a:pPr marL="447675" lvl="1" indent="0">
              <a:buNone/>
              <a:tabLst>
                <a:tab pos="630238" algn="l"/>
              </a:tabLst>
            </a:pPr>
            <a:r>
              <a:rPr lang="sv-SE" sz="2400" b="1" dirty="0"/>
              <a:t>6 §</a:t>
            </a:r>
          </a:p>
          <a:p>
            <a:pPr marL="447675" lvl="1" indent="0">
              <a:buNone/>
              <a:tabLst>
                <a:tab pos="630238" algn="l"/>
              </a:tabLst>
            </a:pPr>
            <a:r>
              <a:rPr lang="sv-SE" sz="1800" dirty="0"/>
              <a:t>I anbudsskedet ska entreprenören utgå ifrån att beställaren i förfrågningsunderlaget har lämnat de uppgifter om förhållande av betydelse för kontraktsarbetenas utförande och som kan fås vid en fackmässig undersökning av arbetsområdet. </a:t>
            </a:r>
          </a:p>
          <a:p>
            <a:pPr marL="447675" lvl="1" indent="0">
              <a:buNone/>
              <a:tabLst>
                <a:tab pos="630238" algn="l"/>
              </a:tabLst>
            </a:pPr>
            <a:r>
              <a:rPr lang="sv-SE" sz="1800" dirty="0"/>
              <a:t>Entreprenören förutsätts innan anbud lämnas besöka arbetsområdet och skaffa sig sådan kännedom om förhållanden av betydelse för kontraktsarbetenas utförande och som kan fås genom sådant besök. Entreprenören förutsätt inte vid besöket göra uppmätningar, demonteringar, förstörande åtgärder, markundersökningar eller liknande. Besöket på arbetsområdet inskränker inte beställarens ansvar enligt 1 kap 9 §. </a:t>
            </a:r>
          </a:p>
          <a:p>
            <a:pPr marL="790575" lvl="1" indent="-342900">
              <a:buFontTx/>
              <a:buChar char="-"/>
              <a:tabLst>
                <a:tab pos="630238" algn="l"/>
              </a:tabLst>
            </a:pPr>
            <a:endParaRPr lang="sv-SE" sz="1800" dirty="0"/>
          </a:p>
          <a:p>
            <a:pPr marL="447675" lvl="1" indent="0">
              <a:buNone/>
              <a:tabLst>
                <a:tab pos="630238" algn="l"/>
              </a:tabLst>
            </a:pPr>
            <a:r>
              <a:rPr lang="sv-SE" sz="1800" dirty="0"/>
              <a:t> </a:t>
            </a:r>
          </a:p>
        </p:txBody>
      </p:sp>
      <p:pic>
        <p:nvPicPr>
          <p:cNvPr id="4" name="Google Shape;171;p22">
            <a:extLst>
              <a:ext uri="{FF2B5EF4-FFF2-40B4-BE49-F238E27FC236}">
                <a16:creationId xmlns:a16="http://schemas.microsoft.com/office/drawing/2014/main" id="{72C43A73-848E-86D8-0D7A-5DA6AA7558AF}"/>
              </a:ext>
            </a:extLst>
          </p:cNvPr>
          <p:cNvPicPr preferRelativeResize="0"/>
          <p:nvPr/>
        </p:nvPicPr>
        <p:blipFill rotWithShape="1">
          <a:blip r:embed="rId2">
            <a:alphaModFix/>
          </a:blip>
          <a:srcRect/>
          <a:stretch/>
        </p:blipFill>
        <p:spPr>
          <a:xfrm>
            <a:off x="7787625" y="5461354"/>
            <a:ext cx="1139073" cy="1139073"/>
          </a:xfrm>
          <a:prstGeom prst="rect">
            <a:avLst/>
          </a:prstGeom>
          <a:noFill/>
          <a:ln>
            <a:noFill/>
          </a:ln>
        </p:spPr>
      </p:pic>
      <p:sp>
        <p:nvSpPr>
          <p:cNvPr id="5" name="Google Shape;170;p22">
            <a:extLst>
              <a:ext uri="{FF2B5EF4-FFF2-40B4-BE49-F238E27FC236}">
                <a16:creationId xmlns:a16="http://schemas.microsoft.com/office/drawing/2014/main" id="{678529DA-B5A2-1197-C629-FA16EAC5256C}"/>
              </a:ext>
            </a:extLst>
          </p:cNvPr>
          <p:cNvSpPr/>
          <p:nvPr/>
        </p:nvSpPr>
        <p:spPr>
          <a:xfrm>
            <a:off x="0" y="0"/>
            <a:ext cx="351300" cy="6858000"/>
          </a:xfrm>
          <a:prstGeom prst="rect">
            <a:avLst/>
          </a:prstGeom>
          <a:gradFill>
            <a:gsLst>
              <a:gs pos="0">
                <a:srgbClr val="5CAA5F"/>
              </a:gs>
              <a:gs pos="100000">
                <a:srgbClr val="325233"/>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6609479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endParaRPr lang="sv-SE" dirty="0"/>
          </a:p>
        </p:txBody>
      </p:sp>
      <p:sp>
        <p:nvSpPr>
          <p:cNvPr id="3" name="Platshållare för innehåll 2"/>
          <p:cNvSpPr>
            <a:spLocks noGrp="1"/>
          </p:cNvSpPr>
          <p:nvPr>
            <p:ph idx="1"/>
          </p:nvPr>
        </p:nvSpPr>
        <p:spPr/>
        <p:txBody>
          <a:bodyPr>
            <a:normAutofit lnSpcReduction="10000"/>
          </a:bodyPr>
          <a:lstStyle/>
          <a:p>
            <a:pPr marL="447675" lvl="1" indent="0">
              <a:buNone/>
              <a:tabLst>
                <a:tab pos="630238" algn="l"/>
              </a:tabLst>
            </a:pPr>
            <a:r>
              <a:rPr lang="sv-SE" sz="2400" b="1" dirty="0"/>
              <a:t>Kapitel 2 Omfattning</a:t>
            </a:r>
          </a:p>
          <a:p>
            <a:pPr marL="447675" lvl="1" indent="0">
              <a:buNone/>
              <a:tabLst>
                <a:tab pos="630238" algn="l"/>
              </a:tabLst>
            </a:pPr>
            <a:endParaRPr lang="sv-SE" sz="2400" b="1" dirty="0"/>
          </a:p>
          <a:p>
            <a:pPr marL="790575" lvl="1" indent="-342900">
              <a:buFontTx/>
              <a:buChar char="-"/>
              <a:tabLst>
                <a:tab pos="630238" algn="l"/>
              </a:tabLst>
            </a:pPr>
            <a:r>
              <a:rPr lang="sv-SE" sz="2400" b="1" dirty="0"/>
              <a:t>Förhållande vid kontraktsarbetenas utförande.</a:t>
            </a:r>
          </a:p>
          <a:p>
            <a:pPr marL="447675" lvl="1" indent="0">
              <a:buNone/>
              <a:tabLst>
                <a:tab pos="630238" algn="l"/>
              </a:tabLst>
            </a:pPr>
            <a:r>
              <a:rPr lang="sv-SE" sz="2400" dirty="0"/>
              <a:t>7 §</a:t>
            </a:r>
          </a:p>
          <a:p>
            <a:pPr marL="447675" lvl="1" indent="0">
              <a:buNone/>
              <a:tabLst>
                <a:tab pos="630238" algn="l"/>
              </a:tabLst>
            </a:pPr>
            <a:r>
              <a:rPr lang="sv-SE" sz="1800" dirty="0"/>
              <a:t>Saknas i förfrågningsunderlaget uppgift om förhållande avseende arbetsområdet ska förhållandet anses vara sådant som kan antas vid en fackmässig bedömning. Vid denna bedömning ska hänsyn tas till vad entreprenören borde ha insett vid besök enligt 6 §. Hänsyn ska dock inte tas till sådana förhållanden som medför att arbeten som inte redovisats i kontraktshandlingarna enligt 1 § behöver utföras. </a:t>
            </a:r>
          </a:p>
          <a:p>
            <a:pPr marL="447675" lvl="1" indent="0">
              <a:buNone/>
              <a:tabLst>
                <a:tab pos="630238" algn="l"/>
              </a:tabLst>
            </a:pPr>
            <a:endParaRPr lang="sv-SE" sz="1800" dirty="0"/>
          </a:p>
          <a:p>
            <a:pPr marL="447675" lvl="1" indent="0">
              <a:buNone/>
              <a:tabLst>
                <a:tab pos="630238" algn="l"/>
              </a:tabLst>
            </a:pPr>
            <a:r>
              <a:rPr lang="sv-SE" sz="1800" dirty="0"/>
              <a:t>Entreprenören ska vid den fackmässiga bedömningen ta hänsyn till förhållanden som är troliga. Om det finns flera bedömningar som är fackmässiga får entreprenören utgå från den bedömning som medför lägst kostnad. </a:t>
            </a:r>
          </a:p>
          <a:p>
            <a:pPr marL="447675" lvl="1" indent="0">
              <a:buNone/>
              <a:tabLst>
                <a:tab pos="630238" algn="l"/>
              </a:tabLst>
            </a:pPr>
            <a:r>
              <a:rPr lang="sv-SE" sz="1800" dirty="0"/>
              <a:t> </a:t>
            </a:r>
          </a:p>
        </p:txBody>
      </p:sp>
      <p:pic>
        <p:nvPicPr>
          <p:cNvPr id="4" name="Google Shape;171;p22">
            <a:extLst>
              <a:ext uri="{FF2B5EF4-FFF2-40B4-BE49-F238E27FC236}">
                <a16:creationId xmlns:a16="http://schemas.microsoft.com/office/drawing/2014/main" id="{72C43A73-848E-86D8-0D7A-5DA6AA7558AF}"/>
              </a:ext>
            </a:extLst>
          </p:cNvPr>
          <p:cNvPicPr preferRelativeResize="0"/>
          <p:nvPr/>
        </p:nvPicPr>
        <p:blipFill rotWithShape="1">
          <a:blip r:embed="rId2">
            <a:alphaModFix/>
          </a:blip>
          <a:srcRect/>
          <a:stretch/>
        </p:blipFill>
        <p:spPr>
          <a:xfrm>
            <a:off x="7787625" y="5461354"/>
            <a:ext cx="1139073" cy="1139073"/>
          </a:xfrm>
          <a:prstGeom prst="rect">
            <a:avLst/>
          </a:prstGeom>
          <a:noFill/>
          <a:ln>
            <a:noFill/>
          </a:ln>
        </p:spPr>
      </p:pic>
      <p:sp>
        <p:nvSpPr>
          <p:cNvPr id="5" name="Google Shape;170;p22">
            <a:extLst>
              <a:ext uri="{FF2B5EF4-FFF2-40B4-BE49-F238E27FC236}">
                <a16:creationId xmlns:a16="http://schemas.microsoft.com/office/drawing/2014/main" id="{678529DA-B5A2-1197-C629-FA16EAC5256C}"/>
              </a:ext>
            </a:extLst>
          </p:cNvPr>
          <p:cNvSpPr/>
          <p:nvPr/>
        </p:nvSpPr>
        <p:spPr>
          <a:xfrm>
            <a:off x="0" y="0"/>
            <a:ext cx="351300" cy="6858000"/>
          </a:xfrm>
          <a:prstGeom prst="rect">
            <a:avLst/>
          </a:prstGeom>
          <a:gradFill>
            <a:gsLst>
              <a:gs pos="0">
                <a:srgbClr val="5CAA5F"/>
              </a:gs>
              <a:gs pos="100000">
                <a:srgbClr val="325233"/>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8810004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endParaRPr lang="sv-SE" dirty="0"/>
          </a:p>
        </p:txBody>
      </p:sp>
      <p:sp>
        <p:nvSpPr>
          <p:cNvPr id="3" name="Platshållare för innehåll 2"/>
          <p:cNvSpPr>
            <a:spLocks noGrp="1"/>
          </p:cNvSpPr>
          <p:nvPr>
            <p:ph idx="1"/>
          </p:nvPr>
        </p:nvSpPr>
        <p:spPr/>
        <p:txBody>
          <a:bodyPr>
            <a:normAutofit/>
          </a:bodyPr>
          <a:lstStyle/>
          <a:p>
            <a:pPr marL="447675" lvl="1" indent="0">
              <a:buNone/>
              <a:tabLst>
                <a:tab pos="630238" algn="l"/>
              </a:tabLst>
            </a:pPr>
            <a:r>
              <a:rPr lang="sv-SE" sz="2400" b="1" dirty="0"/>
              <a:t>Kapitel 3 Utförande </a:t>
            </a:r>
          </a:p>
          <a:p>
            <a:pPr marL="790575" lvl="1" indent="-342900">
              <a:buFontTx/>
              <a:buChar char="-"/>
              <a:tabLst>
                <a:tab pos="630238" algn="l"/>
              </a:tabLst>
            </a:pPr>
            <a:r>
              <a:rPr lang="sv-SE" sz="2400" dirty="0"/>
              <a:t>Bygger i stor utsträckning på innehåll från tidigare organisationskapitel, kapitel 1 och kapitel 4 och kapitel 7. </a:t>
            </a:r>
          </a:p>
          <a:p>
            <a:pPr marL="790575" lvl="1" indent="-342900">
              <a:buFontTx/>
              <a:buChar char="-"/>
              <a:tabLst>
                <a:tab pos="630238" algn="l"/>
              </a:tabLst>
            </a:pPr>
            <a:r>
              <a:rPr lang="sv-SE" sz="2400" dirty="0"/>
              <a:t>Igenkänning från tidigare kapitel 3 såsom: </a:t>
            </a:r>
          </a:p>
          <a:p>
            <a:pPr marL="790575" lvl="1" indent="-342900">
              <a:buFontTx/>
              <a:buChar char="-"/>
              <a:tabLst>
                <a:tab pos="630238" algn="l"/>
              </a:tabLst>
            </a:pPr>
            <a:r>
              <a:rPr lang="sv-SE" sz="2400" dirty="0"/>
              <a:t>Ombud,</a:t>
            </a:r>
          </a:p>
          <a:p>
            <a:pPr marL="790575" lvl="1" indent="-342900">
              <a:buFontTx/>
              <a:buChar char="-"/>
              <a:tabLst>
                <a:tab pos="630238" algn="l"/>
              </a:tabLst>
            </a:pPr>
            <a:r>
              <a:rPr lang="sv-SE" sz="2400" dirty="0"/>
              <a:t>Startmöte, </a:t>
            </a:r>
          </a:p>
          <a:p>
            <a:pPr marL="790575" lvl="1" indent="-342900">
              <a:buFontTx/>
              <a:buChar char="-"/>
              <a:tabLst>
                <a:tab pos="630238" algn="l"/>
              </a:tabLst>
            </a:pPr>
            <a:r>
              <a:rPr lang="sv-SE" sz="2400" dirty="0"/>
              <a:t>Byggmöte,</a:t>
            </a:r>
          </a:p>
          <a:p>
            <a:pPr marL="790575" lvl="1" indent="-342900">
              <a:buFontTx/>
              <a:buChar char="-"/>
              <a:tabLst>
                <a:tab pos="630238" algn="l"/>
              </a:tabLst>
            </a:pPr>
            <a:r>
              <a:rPr lang="sv-SE" sz="2400" dirty="0"/>
              <a:t>Dagbok m.m.</a:t>
            </a:r>
          </a:p>
          <a:p>
            <a:pPr marL="790575" lvl="1" indent="-342900">
              <a:buFontTx/>
              <a:buChar char="-"/>
              <a:tabLst>
                <a:tab pos="630238" algn="l"/>
              </a:tabLst>
            </a:pPr>
            <a:endParaRPr lang="sv-SE" sz="2400" dirty="0"/>
          </a:p>
        </p:txBody>
      </p:sp>
      <p:pic>
        <p:nvPicPr>
          <p:cNvPr id="4" name="Google Shape;171;p22">
            <a:extLst>
              <a:ext uri="{FF2B5EF4-FFF2-40B4-BE49-F238E27FC236}">
                <a16:creationId xmlns:a16="http://schemas.microsoft.com/office/drawing/2014/main" id="{72C43A73-848E-86D8-0D7A-5DA6AA7558AF}"/>
              </a:ext>
            </a:extLst>
          </p:cNvPr>
          <p:cNvPicPr preferRelativeResize="0"/>
          <p:nvPr/>
        </p:nvPicPr>
        <p:blipFill rotWithShape="1">
          <a:blip r:embed="rId2">
            <a:alphaModFix/>
          </a:blip>
          <a:srcRect/>
          <a:stretch/>
        </p:blipFill>
        <p:spPr>
          <a:xfrm>
            <a:off x="7787625" y="5461354"/>
            <a:ext cx="1139073" cy="1139073"/>
          </a:xfrm>
          <a:prstGeom prst="rect">
            <a:avLst/>
          </a:prstGeom>
          <a:noFill/>
          <a:ln>
            <a:noFill/>
          </a:ln>
        </p:spPr>
      </p:pic>
      <p:sp>
        <p:nvSpPr>
          <p:cNvPr id="5" name="Google Shape;170;p22">
            <a:extLst>
              <a:ext uri="{FF2B5EF4-FFF2-40B4-BE49-F238E27FC236}">
                <a16:creationId xmlns:a16="http://schemas.microsoft.com/office/drawing/2014/main" id="{678529DA-B5A2-1197-C629-FA16EAC5256C}"/>
              </a:ext>
            </a:extLst>
          </p:cNvPr>
          <p:cNvSpPr/>
          <p:nvPr/>
        </p:nvSpPr>
        <p:spPr>
          <a:xfrm>
            <a:off x="0" y="0"/>
            <a:ext cx="351300" cy="6858000"/>
          </a:xfrm>
          <a:prstGeom prst="rect">
            <a:avLst/>
          </a:prstGeom>
          <a:gradFill>
            <a:gsLst>
              <a:gs pos="0">
                <a:srgbClr val="5CAA5F"/>
              </a:gs>
              <a:gs pos="100000">
                <a:srgbClr val="325233"/>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978610066"/>
      </p:ext>
    </p:extLst>
  </p:cSld>
  <p:clrMapOvr>
    <a:masterClrMapping/>
  </p:clrMapOvr>
</p:sld>
</file>

<file path=ppt/theme/theme1.xml><?xml version="1.0" encoding="utf-8"?>
<a:theme xmlns:a="http://schemas.openxmlformats.org/drawingml/2006/main" name="fro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B841321621CAD74AACE06A5D50F03874" ma:contentTypeVersion="19" ma:contentTypeDescription="Skapa ett nytt dokument." ma:contentTypeScope="" ma:versionID="f098cf5ef1a545d6a013f612b98ce018">
  <xsd:schema xmlns:xsd="http://www.w3.org/2001/XMLSchema" xmlns:xs="http://www.w3.org/2001/XMLSchema" xmlns:p="http://schemas.microsoft.com/office/2006/metadata/properties" xmlns:ns2="054db5d3-3f7d-4749-9db7-09f6c21375c1" xmlns:ns3="28684484-0d2d-4e04-a6db-d641c3c7e0ce" targetNamespace="http://schemas.microsoft.com/office/2006/metadata/properties" ma:root="true" ma:fieldsID="63f182921a311721d79f6ad35fe4f2ba" ns2:_="" ns3:_="">
    <xsd:import namespace="054db5d3-3f7d-4749-9db7-09f6c21375c1"/>
    <xsd:import namespace="28684484-0d2d-4e04-a6db-d641c3c7e0ce"/>
    <xsd:element name="properties">
      <xsd:complexType>
        <xsd:sequence>
          <xsd:element name="documentManagement">
            <xsd:complexType>
              <xsd:all>
                <xsd:element ref="ns2:MediaServiceMetadata" minOccurs="0"/>
                <xsd:element ref="ns2:MediaServiceFastMetadata" minOccurs="0"/>
                <xsd:element ref="ns2:MediaLengthInSecond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ServiceAutoKeyPoints" minOccurs="0"/>
                <xsd:element ref="ns2:MediaServiceKeyPoint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54db5d3-3f7d-4749-9db7-09f6c21375c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Length (seconds)" ma:internalName="MediaLengthInSeconds" ma:readOnly="true">
      <xsd:simpleType>
        <xsd:restriction base="dms:Unknown"/>
      </xsd:simpleType>
    </xsd:element>
    <xsd:element name="MediaServiceDateTaken" ma:index="11" nillable="true" ma:displayName="MediaServiceDateTaken" ma:hidden="true" ma:internalName="MediaServiceDateTaken" ma:readOnly="true">
      <xsd:simpleType>
        <xsd:restriction base="dms:Text"/>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Location" ma:index="16"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lcf76f155ced4ddcb4097134ff3c332f" ma:index="22" nillable="true" ma:taxonomy="true" ma:internalName="lcf76f155ced4ddcb4097134ff3c332f" ma:taxonomyFieldName="MediaServiceImageTags" ma:displayName="Bildmarkeringar" ma:readOnly="false" ma:fieldId="{5cf76f15-5ced-4ddc-b409-7134ff3c332f}" ma:taxonomyMulti="true" ma:sspId="393c7e8e-3604-44fa-beb6-b126b46d197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8684484-0d2d-4e04-a6db-d641c3c7e0ce" elementFormDefault="qualified">
    <xsd:import namespace="http://schemas.microsoft.com/office/2006/documentManagement/types"/>
    <xsd:import namespace="http://schemas.microsoft.com/office/infopath/2007/PartnerControls"/>
    <xsd:element name="SharedWithUsers" ma:index="17"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Delat med information" ma:internalName="SharedWithDetails" ma:readOnly="true">
      <xsd:simpleType>
        <xsd:restriction base="dms:Note">
          <xsd:maxLength value="255"/>
        </xsd:restriction>
      </xsd:simpleType>
    </xsd:element>
    <xsd:element name="TaxCatchAll" ma:index="23" nillable="true" ma:displayName="Taxonomy Catch All Column" ma:hidden="true" ma:list="{87ba55a6-f26f-4aa0-8dd8-05630dea9fbf}" ma:internalName="TaxCatchAll" ma:showField="CatchAllData" ma:web="28684484-0d2d-4e04-a6db-d641c3c7e0c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054db5d3-3f7d-4749-9db7-09f6c21375c1">
      <Terms xmlns="http://schemas.microsoft.com/office/infopath/2007/PartnerControls"/>
    </lcf76f155ced4ddcb4097134ff3c332f>
    <TaxCatchAll xmlns="28684484-0d2d-4e04-a6db-d641c3c7e0ce" xsi:nil="true"/>
  </documentManagement>
</p:properties>
</file>

<file path=customXml/itemProps1.xml><?xml version="1.0" encoding="utf-8"?>
<ds:datastoreItem xmlns:ds="http://schemas.openxmlformats.org/officeDocument/2006/customXml" ds:itemID="{865E1FFB-AD50-40E3-9555-33F42AD88368}"/>
</file>

<file path=customXml/itemProps2.xml><?xml version="1.0" encoding="utf-8"?>
<ds:datastoreItem xmlns:ds="http://schemas.openxmlformats.org/officeDocument/2006/customXml" ds:itemID="{D9E72338-C0E9-4084-A5BD-87EEFE180864}"/>
</file>

<file path=customXml/itemProps3.xml><?xml version="1.0" encoding="utf-8"?>
<ds:datastoreItem xmlns:ds="http://schemas.openxmlformats.org/officeDocument/2006/customXml" ds:itemID="{8E70EB83-1230-4967-9FCB-418984157D87}"/>
</file>

<file path=docProps/app.xml><?xml version="1.0" encoding="utf-8"?>
<Properties xmlns="http://schemas.openxmlformats.org/officeDocument/2006/extended-properties" xmlns:vt="http://schemas.openxmlformats.org/officeDocument/2006/docPropsVTypes">
  <Template>front.potx</Template>
  <TotalTime>24207</TotalTime>
  <Words>2130</Words>
  <Application>Microsoft Office PowerPoint</Application>
  <PresentationFormat>Bildspel på skärmen (4:3)</PresentationFormat>
  <Paragraphs>269</Paragraphs>
  <Slides>37</Slides>
  <Notes>0</Notes>
  <HiddenSlides>0</HiddenSlides>
  <MMClips>0</MMClips>
  <ScaleCrop>false</ScaleCrop>
  <HeadingPairs>
    <vt:vector size="6" baseType="variant">
      <vt:variant>
        <vt:lpstr>Använt teckensnitt</vt:lpstr>
      </vt:variant>
      <vt:variant>
        <vt:i4>2</vt:i4>
      </vt:variant>
      <vt:variant>
        <vt:lpstr>Tema</vt:lpstr>
      </vt:variant>
      <vt:variant>
        <vt:i4>1</vt:i4>
      </vt:variant>
      <vt:variant>
        <vt:lpstr>Bildrubriker</vt:lpstr>
      </vt:variant>
      <vt:variant>
        <vt:i4>37</vt:i4>
      </vt:variant>
    </vt:vector>
  </HeadingPairs>
  <TitlesOfParts>
    <vt:vector size="40" baseType="lpstr">
      <vt:lpstr>Arial</vt:lpstr>
      <vt:lpstr>Calibri</vt:lpstr>
      <vt:lpstr>front</vt:lpstr>
      <vt:lpstr>        AB 25 &amp; ABPU 25 Carl Johan Törnos Terra Advokat AB </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vector>
  </TitlesOfParts>
  <Company>Helikopter Reklambyrå</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Förtroendefulla utbildningar med omtanke</dc:title>
  <dc:creator>Eva Strandberg-Andersson</dc:creator>
  <cp:lastModifiedBy>Carl Johan Törnros</cp:lastModifiedBy>
  <cp:revision>118</cp:revision>
  <cp:lastPrinted>2014-10-30T14:36:17Z</cp:lastPrinted>
  <dcterms:created xsi:type="dcterms:W3CDTF">2010-09-20T13:29:10Z</dcterms:created>
  <dcterms:modified xsi:type="dcterms:W3CDTF">2025-03-18T08:25:41Z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0x010100B841321621CAD74AACE06A5D50F03874</vt:lpwstr>
  </property>
</Properties>
</file>