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93" r:id="rId4"/>
    <p:sldId id="302" r:id="rId5"/>
    <p:sldId id="323" r:id="rId6"/>
    <p:sldId id="324" r:id="rId7"/>
    <p:sldId id="272" r:id="rId8"/>
    <p:sldId id="289" r:id="rId9"/>
    <p:sldId id="291" r:id="rId10"/>
    <p:sldId id="355" r:id="rId11"/>
    <p:sldId id="356" r:id="rId12"/>
    <p:sldId id="329" r:id="rId13"/>
    <p:sldId id="365" r:id="rId14"/>
    <p:sldId id="357" r:id="rId15"/>
    <p:sldId id="330" r:id="rId16"/>
    <p:sldId id="343" r:id="rId17"/>
    <p:sldId id="335" r:id="rId18"/>
    <p:sldId id="367" r:id="rId19"/>
    <p:sldId id="278" r:id="rId20"/>
    <p:sldId id="280" r:id="rId21"/>
    <p:sldId id="321" r:id="rId2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40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8C782D-FB3A-4621-BD97-10828BFADA41}"/>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3B028FDC-A3C6-436D-8E89-F27292EEFD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0B4D2478-6B58-4709-A036-81DCB1AB88AE}"/>
              </a:ext>
            </a:extLst>
          </p:cNvPr>
          <p:cNvSpPr>
            <a:spLocks noGrp="1"/>
          </p:cNvSpPr>
          <p:nvPr>
            <p:ph type="dt" sz="half" idx="10"/>
          </p:nvPr>
        </p:nvSpPr>
        <p:spPr/>
        <p:txBody>
          <a:bodyPr/>
          <a:lstStyle/>
          <a:p>
            <a:fld id="{9B264323-3F5F-4E69-8B3B-ADD90E9BDAEE}" type="datetimeFigureOut">
              <a:rPr lang="sv-SE" smtClean="0"/>
              <a:t>2023-05-08</a:t>
            </a:fld>
            <a:endParaRPr lang="sv-SE"/>
          </a:p>
        </p:txBody>
      </p:sp>
      <p:sp>
        <p:nvSpPr>
          <p:cNvPr id="5" name="Platshållare för sidfot 4">
            <a:extLst>
              <a:ext uri="{FF2B5EF4-FFF2-40B4-BE49-F238E27FC236}">
                <a16:creationId xmlns:a16="http://schemas.microsoft.com/office/drawing/2014/main" id="{753F44FF-D6D3-4885-B58F-54A80567BE2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270EA43-9834-4FEF-969A-26A4173749B0}"/>
              </a:ext>
            </a:extLst>
          </p:cNvPr>
          <p:cNvSpPr>
            <a:spLocks noGrp="1"/>
          </p:cNvSpPr>
          <p:nvPr>
            <p:ph type="sldNum" sz="quarter" idx="12"/>
          </p:nvPr>
        </p:nvSpPr>
        <p:spPr/>
        <p:txBody>
          <a:bodyPr/>
          <a:lstStyle/>
          <a:p>
            <a:fld id="{A3C631DB-41BD-466D-AD8D-96BD05DB2F9A}" type="slidenum">
              <a:rPr lang="sv-SE" smtClean="0"/>
              <a:t>‹#›</a:t>
            </a:fld>
            <a:endParaRPr lang="sv-SE"/>
          </a:p>
        </p:txBody>
      </p:sp>
    </p:spTree>
    <p:extLst>
      <p:ext uri="{BB962C8B-B14F-4D97-AF65-F5344CB8AC3E}">
        <p14:creationId xmlns:p14="http://schemas.microsoft.com/office/powerpoint/2010/main" val="265259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EF7788B-D6C2-48EE-B130-ECCBFCF0E0FB}"/>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D2D6145C-8EAB-4D74-A018-7DA45E42E5A7}"/>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109C987-C456-4E33-ADCF-3D357B85795B}"/>
              </a:ext>
            </a:extLst>
          </p:cNvPr>
          <p:cNvSpPr>
            <a:spLocks noGrp="1"/>
          </p:cNvSpPr>
          <p:nvPr>
            <p:ph type="dt" sz="half" idx="10"/>
          </p:nvPr>
        </p:nvSpPr>
        <p:spPr/>
        <p:txBody>
          <a:bodyPr/>
          <a:lstStyle/>
          <a:p>
            <a:fld id="{9B264323-3F5F-4E69-8B3B-ADD90E9BDAEE}" type="datetimeFigureOut">
              <a:rPr lang="sv-SE" smtClean="0"/>
              <a:t>2023-05-08</a:t>
            </a:fld>
            <a:endParaRPr lang="sv-SE"/>
          </a:p>
        </p:txBody>
      </p:sp>
      <p:sp>
        <p:nvSpPr>
          <p:cNvPr id="5" name="Platshållare för sidfot 4">
            <a:extLst>
              <a:ext uri="{FF2B5EF4-FFF2-40B4-BE49-F238E27FC236}">
                <a16:creationId xmlns:a16="http://schemas.microsoft.com/office/drawing/2014/main" id="{5A863E7C-9765-4619-A565-279E8E90DFD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285B6FE-AA58-4F92-B5BB-51CBC7323939}"/>
              </a:ext>
            </a:extLst>
          </p:cNvPr>
          <p:cNvSpPr>
            <a:spLocks noGrp="1"/>
          </p:cNvSpPr>
          <p:nvPr>
            <p:ph type="sldNum" sz="quarter" idx="12"/>
          </p:nvPr>
        </p:nvSpPr>
        <p:spPr/>
        <p:txBody>
          <a:bodyPr/>
          <a:lstStyle/>
          <a:p>
            <a:fld id="{A3C631DB-41BD-466D-AD8D-96BD05DB2F9A}" type="slidenum">
              <a:rPr lang="sv-SE" smtClean="0"/>
              <a:t>‹#›</a:t>
            </a:fld>
            <a:endParaRPr lang="sv-SE"/>
          </a:p>
        </p:txBody>
      </p:sp>
    </p:spTree>
    <p:extLst>
      <p:ext uri="{BB962C8B-B14F-4D97-AF65-F5344CB8AC3E}">
        <p14:creationId xmlns:p14="http://schemas.microsoft.com/office/powerpoint/2010/main" val="2402148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D803B4CC-4072-460C-8B5E-D08F2CD1BEE9}"/>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F40200A-CA67-473C-9E01-301665438493}"/>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898E75E-FA49-43B8-B017-5C8D924C2470}"/>
              </a:ext>
            </a:extLst>
          </p:cNvPr>
          <p:cNvSpPr>
            <a:spLocks noGrp="1"/>
          </p:cNvSpPr>
          <p:nvPr>
            <p:ph type="dt" sz="half" idx="10"/>
          </p:nvPr>
        </p:nvSpPr>
        <p:spPr/>
        <p:txBody>
          <a:bodyPr/>
          <a:lstStyle/>
          <a:p>
            <a:fld id="{9B264323-3F5F-4E69-8B3B-ADD90E9BDAEE}" type="datetimeFigureOut">
              <a:rPr lang="sv-SE" smtClean="0"/>
              <a:t>2023-05-08</a:t>
            </a:fld>
            <a:endParaRPr lang="sv-SE"/>
          </a:p>
        </p:txBody>
      </p:sp>
      <p:sp>
        <p:nvSpPr>
          <p:cNvPr id="5" name="Platshållare för sidfot 4">
            <a:extLst>
              <a:ext uri="{FF2B5EF4-FFF2-40B4-BE49-F238E27FC236}">
                <a16:creationId xmlns:a16="http://schemas.microsoft.com/office/drawing/2014/main" id="{14405CE5-C2D0-4702-A82A-F91592A3C7C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51DCEE7-6411-417D-A67C-D77F4A3FE0EE}"/>
              </a:ext>
            </a:extLst>
          </p:cNvPr>
          <p:cNvSpPr>
            <a:spLocks noGrp="1"/>
          </p:cNvSpPr>
          <p:nvPr>
            <p:ph type="sldNum" sz="quarter" idx="12"/>
          </p:nvPr>
        </p:nvSpPr>
        <p:spPr/>
        <p:txBody>
          <a:bodyPr/>
          <a:lstStyle/>
          <a:p>
            <a:fld id="{A3C631DB-41BD-466D-AD8D-96BD05DB2F9A}" type="slidenum">
              <a:rPr lang="sv-SE" smtClean="0"/>
              <a:t>‹#›</a:t>
            </a:fld>
            <a:endParaRPr lang="sv-SE"/>
          </a:p>
        </p:txBody>
      </p:sp>
    </p:spTree>
    <p:extLst>
      <p:ext uri="{BB962C8B-B14F-4D97-AF65-F5344CB8AC3E}">
        <p14:creationId xmlns:p14="http://schemas.microsoft.com/office/powerpoint/2010/main" val="53686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EDF653-0142-4E5A-9F8A-8316FC37DCD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278BE1C-208B-49CA-83BD-A51CFC3A9F83}"/>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BDCAEE3-B32B-4D53-B93D-27D20B3217F4}"/>
              </a:ext>
            </a:extLst>
          </p:cNvPr>
          <p:cNvSpPr>
            <a:spLocks noGrp="1"/>
          </p:cNvSpPr>
          <p:nvPr>
            <p:ph type="dt" sz="half" idx="10"/>
          </p:nvPr>
        </p:nvSpPr>
        <p:spPr/>
        <p:txBody>
          <a:bodyPr/>
          <a:lstStyle/>
          <a:p>
            <a:fld id="{9B264323-3F5F-4E69-8B3B-ADD90E9BDAEE}" type="datetimeFigureOut">
              <a:rPr lang="sv-SE" smtClean="0"/>
              <a:t>2023-05-08</a:t>
            </a:fld>
            <a:endParaRPr lang="sv-SE"/>
          </a:p>
        </p:txBody>
      </p:sp>
      <p:sp>
        <p:nvSpPr>
          <p:cNvPr id="5" name="Platshållare för sidfot 4">
            <a:extLst>
              <a:ext uri="{FF2B5EF4-FFF2-40B4-BE49-F238E27FC236}">
                <a16:creationId xmlns:a16="http://schemas.microsoft.com/office/drawing/2014/main" id="{222C5B67-7847-437D-9649-F1F90562F49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A82BE46-074B-427C-A0E1-A319DD171F9C}"/>
              </a:ext>
            </a:extLst>
          </p:cNvPr>
          <p:cNvSpPr>
            <a:spLocks noGrp="1"/>
          </p:cNvSpPr>
          <p:nvPr>
            <p:ph type="sldNum" sz="quarter" idx="12"/>
          </p:nvPr>
        </p:nvSpPr>
        <p:spPr/>
        <p:txBody>
          <a:bodyPr/>
          <a:lstStyle/>
          <a:p>
            <a:fld id="{A3C631DB-41BD-466D-AD8D-96BD05DB2F9A}" type="slidenum">
              <a:rPr lang="sv-SE" smtClean="0"/>
              <a:t>‹#›</a:t>
            </a:fld>
            <a:endParaRPr lang="sv-SE"/>
          </a:p>
        </p:txBody>
      </p:sp>
    </p:spTree>
    <p:extLst>
      <p:ext uri="{BB962C8B-B14F-4D97-AF65-F5344CB8AC3E}">
        <p14:creationId xmlns:p14="http://schemas.microsoft.com/office/powerpoint/2010/main" val="251784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98128A-B0FC-4BF2-A294-EFBB66D91EC0}"/>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68235BE-E281-4682-BA43-41E2F43873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DF77A2D8-21B0-49C8-8B44-D751DBF5884E}"/>
              </a:ext>
            </a:extLst>
          </p:cNvPr>
          <p:cNvSpPr>
            <a:spLocks noGrp="1"/>
          </p:cNvSpPr>
          <p:nvPr>
            <p:ph type="dt" sz="half" idx="10"/>
          </p:nvPr>
        </p:nvSpPr>
        <p:spPr/>
        <p:txBody>
          <a:bodyPr/>
          <a:lstStyle/>
          <a:p>
            <a:fld id="{9B264323-3F5F-4E69-8B3B-ADD90E9BDAEE}" type="datetimeFigureOut">
              <a:rPr lang="sv-SE" smtClean="0"/>
              <a:t>2023-05-08</a:t>
            </a:fld>
            <a:endParaRPr lang="sv-SE"/>
          </a:p>
        </p:txBody>
      </p:sp>
      <p:sp>
        <p:nvSpPr>
          <p:cNvPr id="5" name="Platshållare för sidfot 4">
            <a:extLst>
              <a:ext uri="{FF2B5EF4-FFF2-40B4-BE49-F238E27FC236}">
                <a16:creationId xmlns:a16="http://schemas.microsoft.com/office/drawing/2014/main" id="{75B174F4-AFAE-467C-B114-148FB3E36E3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40ACF13-2419-4590-8A43-757CDD02AD8E}"/>
              </a:ext>
            </a:extLst>
          </p:cNvPr>
          <p:cNvSpPr>
            <a:spLocks noGrp="1"/>
          </p:cNvSpPr>
          <p:nvPr>
            <p:ph type="sldNum" sz="quarter" idx="12"/>
          </p:nvPr>
        </p:nvSpPr>
        <p:spPr/>
        <p:txBody>
          <a:bodyPr/>
          <a:lstStyle/>
          <a:p>
            <a:fld id="{A3C631DB-41BD-466D-AD8D-96BD05DB2F9A}" type="slidenum">
              <a:rPr lang="sv-SE" smtClean="0"/>
              <a:t>‹#›</a:t>
            </a:fld>
            <a:endParaRPr lang="sv-SE"/>
          </a:p>
        </p:txBody>
      </p:sp>
    </p:spTree>
    <p:extLst>
      <p:ext uri="{BB962C8B-B14F-4D97-AF65-F5344CB8AC3E}">
        <p14:creationId xmlns:p14="http://schemas.microsoft.com/office/powerpoint/2010/main" val="3574451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610FE7-05E1-4F2B-975E-D8C53907086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9237AD3-36C1-4E20-BDCF-0A00A579F799}"/>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81F7C28-51C0-40A5-996C-2FA09EB0F3D4}"/>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19DA75F-4A51-4E89-A775-7DE14CA977D7}"/>
              </a:ext>
            </a:extLst>
          </p:cNvPr>
          <p:cNvSpPr>
            <a:spLocks noGrp="1"/>
          </p:cNvSpPr>
          <p:nvPr>
            <p:ph type="dt" sz="half" idx="10"/>
          </p:nvPr>
        </p:nvSpPr>
        <p:spPr/>
        <p:txBody>
          <a:bodyPr/>
          <a:lstStyle/>
          <a:p>
            <a:fld id="{9B264323-3F5F-4E69-8B3B-ADD90E9BDAEE}" type="datetimeFigureOut">
              <a:rPr lang="sv-SE" smtClean="0"/>
              <a:t>2023-05-08</a:t>
            </a:fld>
            <a:endParaRPr lang="sv-SE"/>
          </a:p>
        </p:txBody>
      </p:sp>
      <p:sp>
        <p:nvSpPr>
          <p:cNvPr id="6" name="Platshållare för sidfot 5">
            <a:extLst>
              <a:ext uri="{FF2B5EF4-FFF2-40B4-BE49-F238E27FC236}">
                <a16:creationId xmlns:a16="http://schemas.microsoft.com/office/drawing/2014/main" id="{89AC729C-385A-4D08-A102-658D3128139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26926AA-A343-44F6-80C5-714D6B99EB10}"/>
              </a:ext>
            </a:extLst>
          </p:cNvPr>
          <p:cNvSpPr>
            <a:spLocks noGrp="1"/>
          </p:cNvSpPr>
          <p:nvPr>
            <p:ph type="sldNum" sz="quarter" idx="12"/>
          </p:nvPr>
        </p:nvSpPr>
        <p:spPr/>
        <p:txBody>
          <a:bodyPr/>
          <a:lstStyle/>
          <a:p>
            <a:fld id="{A3C631DB-41BD-466D-AD8D-96BD05DB2F9A}" type="slidenum">
              <a:rPr lang="sv-SE" smtClean="0"/>
              <a:t>‹#›</a:t>
            </a:fld>
            <a:endParaRPr lang="sv-SE"/>
          </a:p>
        </p:txBody>
      </p:sp>
    </p:spTree>
    <p:extLst>
      <p:ext uri="{BB962C8B-B14F-4D97-AF65-F5344CB8AC3E}">
        <p14:creationId xmlns:p14="http://schemas.microsoft.com/office/powerpoint/2010/main" val="3673193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C88F65-3342-490B-9A75-DCB4C1451F49}"/>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946DEA7-287B-46A5-A5C3-F9B711359A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A95BD567-98E6-4D4E-A1C5-BA83FAEC2F36}"/>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E8AF6CF5-FEE9-422C-8B4B-8AA6CF107C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4F5A8E26-2CB5-42E2-9D98-D289A3D76507}"/>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931D65C2-8ADF-4C0B-8D69-709973C4F202}"/>
              </a:ext>
            </a:extLst>
          </p:cNvPr>
          <p:cNvSpPr>
            <a:spLocks noGrp="1"/>
          </p:cNvSpPr>
          <p:nvPr>
            <p:ph type="dt" sz="half" idx="10"/>
          </p:nvPr>
        </p:nvSpPr>
        <p:spPr/>
        <p:txBody>
          <a:bodyPr/>
          <a:lstStyle/>
          <a:p>
            <a:fld id="{9B264323-3F5F-4E69-8B3B-ADD90E9BDAEE}" type="datetimeFigureOut">
              <a:rPr lang="sv-SE" smtClean="0"/>
              <a:t>2023-05-08</a:t>
            </a:fld>
            <a:endParaRPr lang="sv-SE"/>
          </a:p>
        </p:txBody>
      </p:sp>
      <p:sp>
        <p:nvSpPr>
          <p:cNvPr id="8" name="Platshållare för sidfot 7">
            <a:extLst>
              <a:ext uri="{FF2B5EF4-FFF2-40B4-BE49-F238E27FC236}">
                <a16:creationId xmlns:a16="http://schemas.microsoft.com/office/drawing/2014/main" id="{1D37917D-772D-4022-9180-3BACAA60EA95}"/>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7CD99A6A-6502-4348-89DC-A728EAEAD907}"/>
              </a:ext>
            </a:extLst>
          </p:cNvPr>
          <p:cNvSpPr>
            <a:spLocks noGrp="1"/>
          </p:cNvSpPr>
          <p:nvPr>
            <p:ph type="sldNum" sz="quarter" idx="12"/>
          </p:nvPr>
        </p:nvSpPr>
        <p:spPr/>
        <p:txBody>
          <a:bodyPr/>
          <a:lstStyle/>
          <a:p>
            <a:fld id="{A3C631DB-41BD-466D-AD8D-96BD05DB2F9A}" type="slidenum">
              <a:rPr lang="sv-SE" smtClean="0"/>
              <a:t>‹#›</a:t>
            </a:fld>
            <a:endParaRPr lang="sv-SE"/>
          </a:p>
        </p:txBody>
      </p:sp>
    </p:spTree>
    <p:extLst>
      <p:ext uri="{BB962C8B-B14F-4D97-AF65-F5344CB8AC3E}">
        <p14:creationId xmlns:p14="http://schemas.microsoft.com/office/powerpoint/2010/main" val="3965933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CF369D-85E7-42A1-85A0-EA3D8AD3E243}"/>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73DB3657-6C58-4621-A4D9-194D76C467CB}"/>
              </a:ext>
            </a:extLst>
          </p:cNvPr>
          <p:cNvSpPr>
            <a:spLocks noGrp="1"/>
          </p:cNvSpPr>
          <p:nvPr>
            <p:ph type="dt" sz="half" idx="10"/>
          </p:nvPr>
        </p:nvSpPr>
        <p:spPr/>
        <p:txBody>
          <a:bodyPr/>
          <a:lstStyle/>
          <a:p>
            <a:fld id="{9B264323-3F5F-4E69-8B3B-ADD90E9BDAEE}" type="datetimeFigureOut">
              <a:rPr lang="sv-SE" smtClean="0"/>
              <a:t>2023-05-08</a:t>
            </a:fld>
            <a:endParaRPr lang="sv-SE"/>
          </a:p>
        </p:txBody>
      </p:sp>
      <p:sp>
        <p:nvSpPr>
          <p:cNvPr id="4" name="Platshållare för sidfot 3">
            <a:extLst>
              <a:ext uri="{FF2B5EF4-FFF2-40B4-BE49-F238E27FC236}">
                <a16:creationId xmlns:a16="http://schemas.microsoft.com/office/drawing/2014/main" id="{B43B5683-2360-472F-88AB-8506DA0E626B}"/>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DC53F5F1-70A1-4E0F-B748-C61F70FCE503}"/>
              </a:ext>
            </a:extLst>
          </p:cNvPr>
          <p:cNvSpPr>
            <a:spLocks noGrp="1"/>
          </p:cNvSpPr>
          <p:nvPr>
            <p:ph type="sldNum" sz="quarter" idx="12"/>
          </p:nvPr>
        </p:nvSpPr>
        <p:spPr/>
        <p:txBody>
          <a:bodyPr/>
          <a:lstStyle/>
          <a:p>
            <a:fld id="{A3C631DB-41BD-466D-AD8D-96BD05DB2F9A}" type="slidenum">
              <a:rPr lang="sv-SE" smtClean="0"/>
              <a:t>‹#›</a:t>
            </a:fld>
            <a:endParaRPr lang="sv-SE"/>
          </a:p>
        </p:txBody>
      </p:sp>
    </p:spTree>
    <p:extLst>
      <p:ext uri="{BB962C8B-B14F-4D97-AF65-F5344CB8AC3E}">
        <p14:creationId xmlns:p14="http://schemas.microsoft.com/office/powerpoint/2010/main" val="2231010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0EC57F0-A954-49A0-AE45-CF322DA0E2C6}"/>
              </a:ext>
            </a:extLst>
          </p:cNvPr>
          <p:cNvSpPr>
            <a:spLocks noGrp="1"/>
          </p:cNvSpPr>
          <p:nvPr>
            <p:ph type="dt" sz="half" idx="10"/>
          </p:nvPr>
        </p:nvSpPr>
        <p:spPr/>
        <p:txBody>
          <a:bodyPr/>
          <a:lstStyle/>
          <a:p>
            <a:fld id="{9B264323-3F5F-4E69-8B3B-ADD90E9BDAEE}" type="datetimeFigureOut">
              <a:rPr lang="sv-SE" smtClean="0"/>
              <a:t>2023-05-08</a:t>
            </a:fld>
            <a:endParaRPr lang="sv-SE"/>
          </a:p>
        </p:txBody>
      </p:sp>
      <p:sp>
        <p:nvSpPr>
          <p:cNvPr id="3" name="Platshållare för sidfot 2">
            <a:extLst>
              <a:ext uri="{FF2B5EF4-FFF2-40B4-BE49-F238E27FC236}">
                <a16:creationId xmlns:a16="http://schemas.microsoft.com/office/drawing/2014/main" id="{862D42D0-D348-42E6-ADF2-6F8BEB23C0DB}"/>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7DCEC5A7-F638-46E6-8199-980C5A0AA1E9}"/>
              </a:ext>
            </a:extLst>
          </p:cNvPr>
          <p:cNvSpPr>
            <a:spLocks noGrp="1"/>
          </p:cNvSpPr>
          <p:nvPr>
            <p:ph type="sldNum" sz="quarter" idx="12"/>
          </p:nvPr>
        </p:nvSpPr>
        <p:spPr/>
        <p:txBody>
          <a:bodyPr/>
          <a:lstStyle/>
          <a:p>
            <a:fld id="{A3C631DB-41BD-466D-AD8D-96BD05DB2F9A}" type="slidenum">
              <a:rPr lang="sv-SE" smtClean="0"/>
              <a:t>‹#›</a:t>
            </a:fld>
            <a:endParaRPr lang="sv-SE"/>
          </a:p>
        </p:txBody>
      </p:sp>
    </p:spTree>
    <p:extLst>
      <p:ext uri="{BB962C8B-B14F-4D97-AF65-F5344CB8AC3E}">
        <p14:creationId xmlns:p14="http://schemas.microsoft.com/office/powerpoint/2010/main" val="2493224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6547BC4-F4AF-4F1A-8118-9C39403AB90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997E9AF-9700-49DF-A85A-817D1B80E5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F1340A43-16EC-4C5D-9B2D-0F4C8DDEB7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B552DEA-B079-4645-A9F7-40CB7DD7A4DC}"/>
              </a:ext>
            </a:extLst>
          </p:cNvPr>
          <p:cNvSpPr>
            <a:spLocks noGrp="1"/>
          </p:cNvSpPr>
          <p:nvPr>
            <p:ph type="dt" sz="half" idx="10"/>
          </p:nvPr>
        </p:nvSpPr>
        <p:spPr/>
        <p:txBody>
          <a:bodyPr/>
          <a:lstStyle/>
          <a:p>
            <a:fld id="{9B264323-3F5F-4E69-8B3B-ADD90E9BDAEE}" type="datetimeFigureOut">
              <a:rPr lang="sv-SE" smtClean="0"/>
              <a:t>2023-05-08</a:t>
            </a:fld>
            <a:endParaRPr lang="sv-SE"/>
          </a:p>
        </p:txBody>
      </p:sp>
      <p:sp>
        <p:nvSpPr>
          <p:cNvPr id="6" name="Platshållare för sidfot 5">
            <a:extLst>
              <a:ext uri="{FF2B5EF4-FFF2-40B4-BE49-F238E27FC236}">
                <a16:creationId xmlns:a16="http://schemas.microsoft.com/office/drawing/2014/main" id="{3B24C6D9-5DAD-45E5-B848-BCF48015485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9F3E056-2E07-427F-B542-DCC609C792E1}"/>
              </a:ext>
            </a:extLst>
          </p:cNvPr>
          <p:cNvSpPr>
            <a:spLocks noGrp="1"/>
          </p:cNvSpPr>
          <p:nvPr>
            <p:ph type="sldNum" sz="quarter" idx="12"/>
          </p:nvPr>
        </p:nvSpPr>
        <p:spPr/>
        <p:txBody>
          <a:bodyPr/>
          <a:lstStyle/>
          <a:p>
            <a:fld id="{A3C631DB-41BD-466D-AD8D-96BD05DB2F9A}" type="slidenum">
              <a:rPr lang="sv-SE" smtClean="0"/>
              <a:t>‹#›</a:t>
            </a:fld>
            <a:endParaRPr lang="sv-SE"/>
          </a:p>
        </p:txBody>
      </p:sp>
    </p:spTree>
    <p:extLst>
      <p:ext uri="{BB962C8B-B14F-4D97-AF65-F5344CB8AC3E}">
        <p14:creationId xmlns:p14="http://schemas.microsoft.com/office/powerpoint/2010/main" val="1603117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C04D88-8372-44B7-8E29-EFEFF7F653D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54549452-C565-4B25-A0A4-8D6FA100AA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56D15D64-6AAF-4CF2-BFB7-703B21E5FC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AD5BC3B-BF85-41BB-82C3-D28694789B07}"/>
              </a:ext>
            </a:extLst>
          </p:cNvPr>
          <p:cNvSpPr>
            <a:spLocks noGrp="1"/>
          </p:cNvSpPr>
          <p:nvPr>
            <p:ph type="dt" sz="half" idx="10"/>
          </p:nvPr>
        </p:nvSpPr>
        <p:spPr/>
        <p:txBody>
          <a:bodyPr/>
          <a:lstStyle/>
          <a:p>
            <a:fld id="{9B264323-3F5F-4E69-8B3B-ADD90E9BDAEE}" type="datetimeFigureOut">
              <a:rPr lang="sv-SE" smtClean="0"/>
              <a:t>2023-05-08</a:t>
            </a:fld>
            <a:endParaRPr lang="sv-SE"/>
          </a:p>
        </p:txBody>
      </p:sp>
      <p:sp>
        <p:nvSpPr>
          <p:cNvPr id="6" name="Platshållare för sidfot 5">
            <a:extLst>
              <a:ext uri="{FF2B5EF4-FFF2-40B4-BE49-F238E27FC236}">
                <a16:creationId xmlns:a16="http://schemas.microsoft.com/office/drawing/2014/main" id="{05A7F7F2-1574-4B68-B256-2E09715D3E0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D93EFA2-C178-4D6C-BBA8-D055802DECBA}"/>
              </a:ext>
            </a:extLst>
          </p:cNvPr>
          <p:cNvSpPr>
            <a:spLocks noGrp="1"/>
          </p:cNvSpPr>
          <p:nvPr>
            <p:ph type="sldNum" sz="quarter" idx="12"/>
          </p:nvPr>
        </p:nvSpPr>
        <p:spPr/>
        <p:txBody>
          <a:bodyPr/>
          <a:lstStyle/>
          <a:p>
            <a:fld id="{A3C631DB-41BD-466D-AD8D-96BD05DB2F9A}" type="slidenum">
              <a:rPr lang="sv-SE" smtClean="0"/>
              <a:t>‹#›</a:t>
            </a:fld>
            <a:endParaRPr lang="sv-SE"/>
          </a:p>
        </p:txBody>
      </p:sp>
    </p:spTree>
    <p:extLst>
      <p:ext uri="{BB962C8B-B14F-4D97-AF65-F5344CB8AC3E}">
        <p14:creationId xmlns:p14="http://schemas.microsoft.com/office/powerpoint/2010/main" val="575269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7303AEB-6FA6-461A-B26C-AFD0AD6450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5B1DE0C-AD45-4F05-8A20-39B429CD27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BC4BF12-6E9C-4E93-AA6B-BD0EC8FBEC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264323-3F5F-4E69-8B3B-ADD90E9BDAEE}" type="datetimeFigureOut">
              <a:rPr lang="sv-SE" smtClean="0"/>
              <a:t>2023-05-08</a:t>
            </a:fld>
            <a:endParaRPr lang="sv-SE"/>
          </a:p>
        </p:txBody>
      </p:sp>
      <p:sp>
        <p:nvSpPr>
          <p:cNvPr id="5" name="Platshållare för sidfot 4">
            <a:extLst>
              <a:ext uri="{FF2B5EF4-FFF2-40B4-BE49-F238E27FC236}">
                <a16:creationId xmlns:a16="http://schemas.microsoft.com/office/drawing/2014/main" id="{9BAA7292-200E-4AC1-90FB-EC85FC8453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39A1B08B-8E21-4C53-AAC6-E6D16BCAD3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631DB-41BD-466D-AD8D-96BD05DB2F9A}" type="slidenum">
              <a:rPr lang="sv-SE" smtClean="0"/>
              <a:t>‹#›</a:t>
            </a:fld>
            <a:endParaRPr lang="sv-SE"/>
          </a:p>
        </p:txBody>
      </p:sp>
    </p:spTree>
    <p:extLst>
      <p:ext uri="{BB962C8B-B14F-4D97-AF65-F5344CB8AC3E}">
        <p14:creationId xmlns:p14="http://schemas.microsoft.com/office/powerpoint/2010/main" val="2885731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5994D7-75DF-4FF2-9452-C17EEBFCAB2B}"/>
              </a:ext>
            </a:extLst>
          </p:cNvPr>
          <p:cNvSpPr>
            <a:spLocks noGrp="1"/>
          </p:cNvSpPr>
          <p:nvPr>
            <p:ph type="ctrTitle"/>
          </p:nvPr>
        </p:nvSpPr>
        <p:spPr/>
        <p:txBody>
          <a:bodyPr>
            <a:normAutofit/>
          </a:bodyPr>
          <a:lstStyle/>
          <a:p>
            <a:r>
              <a:rPr lang="sv-SE" dirty="0"/>
              <a:t>Nya regler LSS</a:t>
            </a:r>
          </a:p>
        </p:txBody>
      </p:sp>
      <p:sp>
        <p:nvSpPr>
          <p:cNvPr id="3" name="Underrubrik 2">
            <a:extLst>
              <a:ext uri="{FF2B5EF4-FFF2-40B4-BE49-F238E27FC236}">
                <a16:creationId xmlns:a16="http://schemas.microsoft.com/office/drawing/2014/main" id="{FD8C5F7A-B3AD-4150-9D41-A47B3294C14F}"/>
              </a:ext>
            </a:extLst>
          </p:cNvPr>
          <p:cNvSpPr>
            <a:spLocks noGrp="1"/>
          </p:cNvSpPr>
          <p:nvPr>
            <p:ph type="subTitle" idx="1"/>
          </p:nvPr>
        </p:nvSpPr>
        <p:spPr/>
        <p:txBody>
          <a:bodyPr>
            <a:normAutofit fontScale="92500" lnSpcReduction="10000"/>
          </a:bodyPr>
          <a:lstStyle/>
          <a:p>
            <a:endParaRPr lang="sv-SE" dirty="0"/>
          </a:p>
          <a:p>
            <a:r>
              <a:rPr lang="sv-SE" dirty="0" err="1"/>
              <a:t>Sifu</a:t>
            </a:r>
            <a:endParaRPr lang="sv-SE" dirty="0"/>
          </a:p>
          <a:p>
            <a:r>
              <a:rPr lang="sv-SE" dirty="0"/>
              <a:t>230524</a:t>
            </a:r>
          </a:p>
          <a:p>
            <a:r>
              <a:rPr lang="sv-SE" dirty="0"/>
              <a:t>Finn Kronsporre</a:t>
            </a:r>
          </a:p>
        </p:txBody>
      </p:sp>
    </p:spTree>
    <p:extLst>
      <p:ext uri="{BB962C8B-B14F-4D97-AF65-F5344CB8AC3E}">
        <p14:creationId xmlns:p14="http://schemas.microsoft.com/office/powerpoint/2010/main" val="3390460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430317-EEE0-7C4A-02AF-4A3B05FEE585}"/>
              </a:ext>
            </a:extLst>
          </p:cNvPr>
          <p:cNvSpPr>
            <a:spLocks noGrp="1"/>
          </p:cNvSpPr>
          <p:nvPr>
            <p:ph type="title"/>
          </p:nvPr>
        </p:nvSpPr>
        <p:spPr/>
        <p:txBody>
          <a:bodyPr/>
          <a:lstStyle/>
          <a:p>
            <a:r>
              <a:rPr lang="sv-SE" dirty="0"/>
              <a:t>Prop. 2021/22:214 s 39</a:t>
            </a:r>
          </a:p>
        </p:txBody>
      </p:sp>
      <p:sp>
        <p:nvSpPr>
          <p:cNvPr id="3" name="Platshållare för innehåll 2">
            <a:extLst>
              <a:ext uri="{FF2B5EF4-FFF2-40B4-BE49-F238E27FC236}">
                <a16:creationId xmlns:a16="http://schemas.microsoft.com/office/drawing/2014/main" id="{E79FC684-8C11-BEFC-C47A-5410F81A702D}"/>
              </a:ext>
            </a:extLst>
          </p:cNvPr>
          <p:cNvSpPr>
            <a:spLocks noGrp="1"/>
          </p:cNvSpPr>
          <p:nvPr>
            <p:ph idx="1"/>
          </p:nvPr>
        </p:nvSpPr>
        <p:spPr>
          <a:xfrm>
            <a:off x="1228898" y="1833937"/>
            <a:ext cx="10515600" cy="4351338"/>
          </a:xfrm>
        </p:spPr>
        <p:txBody>
          <a:bodyPr>
            <a:normAutofit fontScale="85000" lnSpcReduction="10000"/>
          </a:bodyPr>
          <a:lstStyle/>
          <a:p>
            <a:pPr marL="0" indent="0">
              <a:buNone/>
            </a:pPr>
            <a:r>
              <a:rPr lang="sv-SE" dirty="0"/>
              <a:t>FR i Karlstad anser att det bör förtydligas om barns hjälpbehov på grund av ålder ska räknas med innan avdrag görs.</a:t>
            </a:r>
          </a:p>
          <a:p>
            <a:pPr marL="0" indent="0">
              <a:buNone/>
            </a:pPr>
            <a:r>
              <a:rPr lang="sv-SE" dirty="0"/>
              <a:t>…Det schabloniserade FA ersätter det avdrag för föräldraansvar som hittills har gjorts efter en individuell prövning i varje enskilt fall. I övrigt innebär inte FA att bedömningen av rätten till PA ändras. De nya bestämmelserna innebär således inte någon ändring i fråga om vilket hjälpbehov som avdraget för föräldraansvar ska göras från. Avdrag bör således göras från sådana hjälpbehov som </a:t>
            </a:r>
            <a:r>
              <a:rPr lang="sv-SE" b="1" i="1" dirty="0"/>
              <a:t>kan</a:t>
            </a:r>
            <a:r>
              <a:rPr lang="sv-SE" b="1" dirty="0"/>
              <a:t> bero på barnets assistansgrundande funktionsnedsättning </a:t>
            </a:r>
            <a:r>
              <a:rPr lang="sv-SE" dirty="0"/>
              <a:t>vilket innebär att </a:t>
            </a:r>
            <a:r>
              <a:rPr lang="sv-SE" b="1" dirty="0"/>
              <a:t>hjälpbehov som skulle kunna bero på barnets ålder inte kan brytas ut före FA</a:t>
            </a:r>
            <a:r>
              <a:rPr lang="sv-SE" dirty="0"/>
              <a:t>. Det föräldraansvar som en VH normalt har för ett barn på grund av barnets ålder beaktas i stället genom det FA som görs. Till vilken del hjälpbehovet ska anses bero på barnets ålder avgörs med andra ord genom FA. En ordning där hjälpbehov på grund av barnets ålder räknas bort före FA skulle innebära att föräldraansvaret beaktas två gånger, något som inte sker idag</a:t>
            </a:r>
          </a:p>
        </p:txBody>
      </p:sp>
    </p:spTree>
    <p:extLst>
      <p:ext uri="{BB962C8B-B14F-4D97-AF65-F5344CB8AC3E}">
        <p14:creationId xmlns:p14="http://schemas.microsoft.com/office/powerpoint/2010/main" val="3635160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E6B6A5-04FD-8AED-816D-AF04B0AB6636}"/>
              </a:ext>
            </a:extLst>
          </p:cNvPr>
          <p:cNvSpPr>
            <a:spLocks noGrp="1"/>
          </p:cNvSpPr>
          <p:nvPr>
            <p:ph type="title"/>
          </p:nvPr>
        </p:nvSpPr>
        <p:spPr/>
        <p:txBody>
          <a:bodyPr/>
          <a:lstStyle/>
          <a:p>
            <a:r>
              <a:rPr lang="sv-SE" dirty="0"/>
              <a:t>FK:s Vägledning 2003:6 Version 32 (s 66)</a:t>
            </a:r>
          </a:p>
        </p:txBody>
      </p:sp>
      <p:sp>
        <p:nvSpPr>
          <p:cNvPr id="3" name="Platshållare för innehåll 2">
            <a:extLst>
              <a:ext uri="{FF2B5EF4-FFF2-40B4-BE49-F238E27FC236}">
                <a16:creationId xmlns:a16="http://schemas.microsoft.com/office/drawing/2014/main" id="{36A6F273-9C41-7ED4-837F-C8C4BEC8BFE9}"/>
              </a:ext>
            </a:extLst>
          </p:cNvPr>
          <p:cNvSpPr>
            <a:spLocks noGrp="1"/>
          </p:cNvSpPr>
          <p:nvPr>
            <p:ph idx="1"/>
          </p:nvPr>
        </p:nvSpPr>
        <p:spPr/>
        <p:txBody>
          <a:bodyPr>
            <a:normAutofit fontScale="92500" lnSpcReduction="10000"/>
          </a:bodyPr>
          <a:lstStyle/>
          <a:p>
            <a:r>
              <a:rPr lang="sv-SE" dirty="0"/>
              <a:t>Föräldraavdrag ska göras från hjälpbehov som beror på barnets funktionsnedsättning (51 kap 6 § andra stycket SFB). Men i praktiken går det inte alltid att avgöra om en del av ett hjälpbehov beror på funktionsnedsättningen, barnets ålder eller en kombination av dessa.</a:t>
            </a:r>
          </a:p>
          <a:p>
            <a:r>
              <a:rPr lang="sv-SE" dirty="0"/>
              <a:t>Det innebär att om det är tydligt att barnets behov av hjälp beror på hens funktionsnedsättning så ska behovet beaktas. Om det är tydligt att barnets behov av hjälp </a:t>
            </a:r>
            <a:r>
              <a:rPr lang="sv-SE" i="1" dirty="0"/>
              <a:t>inte</a:t>
            </a:r>
            <a:r>
              <a:rPr lang="sv-SE" dirty="0"/>
              <a:t> beror på hens funktionsnedsättning så ska behovet </a:t>
            </a:r>
            <a:r>
              <a:rPr lang="sv-SE" i="1" dirty="0"/>
              <a:t>inte</a:t>
            </a:r>
            <a:r>
              <a:rPr lang="sv-SE" dirty="0"/>
              <a:t> beaktas. Om behovet</a:t>
            </a:r>
            <a:r>
              <a:rPr lang="sv-SE" i="1" dirty="0"/>
              <a:t> kan </a:t>
            </a:r>
            <a:r>
              <a:rPr lang="sv-SE" dirty="0"/>
              <a:t>bero på barnets funktionsnedsättning så ska det beaktas, även om det också skulle kunna bero på barnets ålder</a:t>
            </a:r>
          </a:p>
          <a:p>
            <a:r>
              <a:rPr lang="sv-SE" dirty="0"/>
              <a:t>Föräldraavdrag ska sedan göras från de behov som har beaktats</a:t>
            </a:r>
          </a:p>
          <a:p>
            <a:pPr marL="0" indent="0">
              <a:buNone/>
            </a:pPr>
            <a:r>
              <a:rPr lang="sv-SE" dirty="0"/>
              <a:t>…………………………………………………………………………………………………………</a:t>
            </a:r>
          </a:p>
        </p:txBody>
      </p:sp>
    </p:spTree>
    <p:extLst>
      <p:ext uri="{BB962C8B-B14F-4D97-AF65-F5344CB8AC3E}">
        <p14:creationId xmlns:p14="http://schemas.microsoft.com/office/powerpoint/2010/main" val="3826955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FFEEF4-90F7-4FDB-80A8-110BDFC05571}"/>
              </a:ext>
            </a:extLst>
          </p:cNvPr>
          <p:cNvSpPr>
            <a:spLocks noGrp="1"/>
          </p:cNvSpPr>
          <p:nvPr>
            <p:ph type="title"/>
          </p:nvPr>
        </p:nvSpPr>
        <p:spPr/>
        <p:txBody>
          <a:bodyPr/>
          <a:lstStyle/>
          <a:p>
            <a:r>
              <a:rPr lang="sv-SE" dirty="0"/>
              <a:t>6 a § LSS-förordningen (från 2023)</a:t>
            </a:r>
          </a:p>
        </p:txBody>
      </p:sp>
      <p:sp>
        <p:nvSpPr>
          <p:cNvPr id="3" name="Platshållare för innehåll 2">
            <a:extLst>
              <a:ext uri="{FF2B5EF4-FFF2-40B4-BE49-F238E27FC236}">
                <a16:creationId xmlns:a16="http://schemas.microsoft.com/office/drawing/2014/main" id="{71295C99-08E7-4FFF-ACF1-BB63B1128B1C}"/>
              </a:ext>
            </a:extLst>
          </p:cNvPr>
          <p:cNvSpPr>
            <a:spLocks noGrp="1"/>
          </p:cNvSpPr>
          <p:nvPr>
            <p:ph idx="1"/>
          </p:nvPr>
        </p:nvSpPr>
        <p:spPr/>
        <p:txBody>
          <a:bodyPr>
            <a:normAutofit fontScale="85000" lnSpcReduction="20000"/>
          </a:bodyPr>
          <a:lstStyle/>
          <a:p>
            <a:pPr marL="0" indent="0">
              <a:buNone/>
            </a:pPr>
            <a:r>
              <a:rPr lang="sv-SE" dirty="0"/>
              <a:t>Vid tillämpning av 9 f § LSS ska det FA göras som följer av bilagan till denna förordning.</a:t>
            </a:r>
          </a:p>
          <a:p>
            <a:pPr marL="0" indent="0">
              <a:buNone/>
            </a:pPr>
            <a:r>
              <a:rPr lang="sv-SE" dirty="0"/>
              <a:t>Hela den månad då barnet fyller år ingår i ett åldersintervall enligt tabellen i bilagan</a:t>
            </a:r>
          </a:p>
          <a:p>
            <a:pPr marL="0" indent="0">
              <a:buNone/>
            </a:pPr>
            <a:r>
              <a:rPr lang="sv-SE" dirty="0"/>
              <a:t>……………………………………………………………………………………………………..</a:t>
            </a:r>
          </a:p>
          <a:p>
            <a:pPr marL="0" indent="0">
              <a:buNone/>
            </a:pPr>
            <a:r>
              <a:rPr lang="sv-SE" dirty="0"/>
              <a:t>0 år GB 12 </a:t>
            </a:r>
            <a:r>
              <a:rPr lang="sv-SE" dirty="0" err="1"/>
              <a:t>tim</a:t>
            </a:r>
            <a:r>
              <a:rPr lang="sv-SE" dirty="0"/>
              <a:t>/dygn (84 </a:t>
            </a:r>
            <a:r>
              <a:rPr lang="sv-SE" dirty="0" err="1"/>
              <a:t>tim</a:t>
            </a:r>
            <a:r>
              <a:rPr lang="sv-SE" dirty="0"/>
              <a:t>/v), APB 0 </a:t>
            </a:r>
            <a:r>
              <a:rPr lang="sv-SE" dirty="0" err="1"/>
              <a:t>tim</a:t>
            </a:r>
            <a:r>
              <a:rPr lang="sv-SE" dirty="0"/>
              <a:t>/dygn</a:t>
            </a:r>
          </a:p>
          <a:p>
            <a:pPr marL="0" indent="0">
              <a:buNone/>
            </a:pPr>
            <a:r>
              <a:rPr lang="sv-SE" dirty="0"/>
              <a:t>1-6 år GB 2.5 </a:t>
            </a:r>
            <a:r>
              <a:rPr lang="sv-SE" dirty="0" err="1"/>
              <a:t>tim</a:t>
            </a:r>
            <a:r>
              <a:rPr lang="sv-SE" dirty="0"/>
              <a:t>/dygn (17,5 </a:t>
            </a:r>
            <a:r>
              <a:rPr lang="sv-SE" dirty="0" err="1"/>
              <a:t>tim</a:t>
            </a:r>
            <a:r>
              <a:rPr lang="sv-SE" dirty="0"/>
              <a:t>/v), APB 0.5 </a:t>
            </a:r>
            <a:r>
              <a:rPr lang="sv-SE" dirty="0" err="1"/>
              <a:t>tim</a:t>
            </a:r>
            <a:r>
              <a:rPr lang="sv-SE" dirty="0"/>
              <a:t>/dygn</a:t>
            </a:r>
          </a:p>
          <a:p>
            <a:pPr marL="0" indent="0">
              <a:buNone/>
            </a:pPr>
            <a:r>
              <a:rPr lang="sv-SE" dirty="0"/>
              <a:t>7-11 år GB 1 </a:t>
            </a:r>
            <a:r>
              <a:rPr lang="sv-SE" dirty="0" err="1"/>
              <a:t>tim</a:t>
            </a:r>
            <a:r>
              <a:rPr lang="sv-SE" dirty="0"/>
              <a:t>/dygn (7 </a:t>
            </a:r>
            <a:r>
              <a:rPr lang="sv-SE" dirty="0" err="1"/>
              <a:t>tim</a:t>
            </a:r>
            <a:r>
              <a:rPr lang="sv-SE" dirty="0"/>
              <a:t>/v), APB 1 </a:t>
            </a:r>
            <a:r>
              <a:rPr lang="sv-SE" dirty="0" err="1"/>
              <a:t>tim</a:t>
            </a:r>
            <a:r>
              <a:rPr lang="sv-SE" dirty="0"/>
              <a:t>/dygn</a:t>
            </a:r>
          </a:p>
          <a:p>
            <a:pPr marL="0" indent="0">
              <a:buNone/>
            </a:pPr>
            <a:r>
              <a:rPr lang="sv-SE" dirty="0"/>
              <a:t>12-17 år GB 0 </a:t>
            </a:r>
            <a:r>
              <a:rPr lang="sv-SE" dirty="0" err="1"/>
              <a:t>tim</a:t>
            </a:r>
            <a:r>
              <a:rPr lang="sv-SE" dirty="0"/>
              <a:t>/dygn, APB 1 </a:t>
            </a:r>
            <a:r>
              <a:rPr lang="sv-SE" dirty="0" err="1"/>
              <a:t>tim</a:t>
            </a:r>
            <a:r>
              <a:rPr lang="sv-SE" dirty="0"/>
              <a:t>/dygn</a:t>
            </a:r>
          </a:p>
          <a:p>
            <a:pPr marL="0" indent="0">
              <a:buNone/>
            </a:pPr>
            <a:r>
              <a:rPr lang="sv-SE" dirty="0"/>
              <a:t>………………………………………………………………………………………………………</a:t>
            </a:r>
          </a:p>
          <a:p>
            <a:pPr marL="0" indent="0">
              <a:buNone/>
            </a:pPr>
            <a:r>
              <a:rPr lang="sv-SE" dirty="0"/>
              <a:t>Prop. 2021/22:214 s 71 ”Även om FA fastställs med hänsyn till barnets ålder innebär ett sådant schablonavdrag att även den del av föräldraansvaret som beror på barnets utveckling och övriga omständigheter ska anses ha beaktats”</a:t>
            </a:r>
          </a:p>
        </p:txBody>
      </p:sp>
    </p:spTree>
    <p:extLst>
      <p:ext uri="{BB962C8B-B14F-4D97-AF65-F5344CB8AC3E}">
        <p14:creationId xmlns:p14="http://schemas.microsoft.com/office/powerpoint/2010/main" val="3781709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94F76D-15F8-0D50-96D8-3135CFA863EE}"/>
              </a:ext>
            </a:extLst>
          </p:cNvPr>
          <p:cNvSpPr>
            <a:spLocks noGrp="1"/>
          </p:cNvSpPr>
          <p:nvPr>
            <p:ph type="title"/>
          </p:nvPr>
        </p:nvSpPr>
        <p:spPr/>
        <p:txBody>
          <a:bodyPr/>
          <a:lstStyle/>
          <a:p>
            <a:r>
              <a:rPr lang="sv-SE" dirty="0"/>
              <a:t>TUT</a:t>
            </a:r>
          </a:p>
        </p:txBody>
      </p:sp>
      <p:sp>
        <p:nvSpPr>
          <p:cNvPr id="3" name="Platshållare för innehåll 2">
            <a:extLst>
              <a:ext uri="{FF2B5EF4-FFF2-40B4-BE49-F238E27FC236}">
                <a16:creationId xmlns:a16="http://schemas.microsoft.com/office/drawing/2014/main" id="{AEE4F947-AEC5-2D40-3DE7-85230CC47F3B}"/>
              </a:ext>
            </a:extLst>
          </p:cNvPr>
          <p:cNvSpPr>
            <a:spLocks noGrp="1"/>
          </p:cNvSpPr>
          <p:nvPr>
            <p:ph idx="1"/>
          </p:nvPr>
        </p:nvSpPr>
        <p:spPr/>
        <p:txBody>
          <a:bodyPr/>
          <a:lstStyle/>
          <a:p>
            <a:r>
              <a:rPr lang="sv-SE" dirty="0"/>
              <a:t>Assistansersättning från FK, kolla beslutet och tillhörande utredning</a:t>
            </a:r>
          </a:p>
          <a:p>
            <a:r>
              <a:rPr lang="sv-SE" dirty="0"/>
              <a:t>Kommunbeslut, kolla grundbeslutet och tillhörande utredning</a:t>
            </a:r>
          </a:p>
          <a:p>
            <a:r>
              <a:rPr lang="sv-SE" dirty="0"/>
              <a:t>Hur stor del av hjälpbehovet har hänförts till föräldraavdraget ?</a:t>
            </a:r>
          </a:p>
          <a:p>
            <a:r>
              <a:rPr lang="sv-SE" dirty="0"/>
              <a:t>Hur skulle det ha sett ut om föräldraavdrag gjorts ?</a:t>
            </a:r>
          </a:p>
          <a:p>
            <a:pPr marL="0" indent="0">
              <a:buNone/>
            </a:pPr>
            <a:endParaRPr lang="sv-SE" dirty="0"/>
          </a:p>
        </p:txBody>
      </p:sp>
    </p:spTree>
    <p:extLst>
      <p:ext uri="{BB962C8B-B14F-4D97-AF65-F5344CB8AC3E}">
        <p14:creationId xmlns:p14="http://schemas.microsoft.com/office/powerpoint/2010/main" val="3000063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3F93BB-2B94-6B87-428D-CAA1C94CE6F3}"/>
              </a:ext>
            </a:extLst>
          </p:cNvPr>
          <p:cNvSpPr>
            <a:spLocks noGrp="1"/>
          </p:cNvSpPr>
          <p:nvPr>
            <p:ph type="title"/>
          </p:nvPr>
        </p:nvSpPr>
        <p:spPr/>
        <p:txBody>
          <a:bodyPr/>
          <a:lstStyle/>
          <a:p>
            <a:r>
              <a:rPr lang="sv-SE" dirty="0"/>
              <a:t>Försäkringskassans vägledning s 66</a:t>
            </a:r>
          </a:p>
        </p:txBody>
      </p:sp>
      <p:sp>
        <p:nvSpPr>
          <p:cNvPr id="3" name="Platshållare för innehåll 2">
            <a:extLst>
              <a:ext uri="{FF2B5EF4-FFF2-40B4-BE49-F238E27FC236}">
                <a16:creationId xmlns:a16="http://schemas.microsoft.com/office/drawing/2014/main" id="{2893A0C1-0761-A268-D2F7-FAB4BC0C1373}"/>
              </a:ext>
            </a:extLst>
          </p:cNvPr>
          <p:cNvSpPr>
            <a:spLocks noGrp="1"/>
          </p:cNvSpPr>
          <p:nvPr>
            <p:ph idx="1"/>
          </p:nvPr>
        </p:nvSpPr>
        <p:spPr/>
        <p:txBody>
          <a:bodyPr>
            <a:normAutofit fontScale="85000" lnSpcReduction="20000"/>
          </a:bodyPr>
          <a:lstStyle/>
          <a:p>
            <a:r>
              <a:rPr lang="sv-SE" dirty="0"/>
              <a:t>Försäkringskassan ska ta ställning till vad barnet behöver för hjälp. Vad det behöver för hjälp, och vilka funktioner barnet har varierar med åldern. Mycket små barn anses typiskt sett inte behöva personlig assistans för andra personliga behov (jfr prop. 2021/22:214 s 43). Ett hjälpbehov som kan godtas för en vuxen kan inte alltid godtas för ett barn. Det kan bl.a. bero på om behovet är barnets eget och om det är åldersadekvat. Även barnets bästa kan behöva beaktas.</a:t>
            </a:r>
          </a:p>
          <a:p>
            <a:r>
              <a:rPr lang="sv-SE" dirty="0"/>
              <a:t>Vi ska bedöma om ett barn behöver hjälp med något GB utifrån hur de är definierade i 9 a § första stycket LSS. APB är inte lika tydligt definierade och kan vara väldigt olika slags behov. Hjälpen ska även ha en direkt och konkret koppling till ett individuellt behov av hjälp i det dagliga livet (HFD 2017 ref 27). Behov av att städa hemmet, tvätta eller handla är till exempel vanligtvis inte barnets personliga behov, särskilt inte för yngre barn. Äldre barn kan dock t.ex. ägna en del av sin fritid åt att köpa egna kläder och liknande. Förenklat kan man säga att om det är något som en del barn i den åldern gör, och det är ett personligt behov, så är det ett behov som kan beaktas</a:t>
            </a:r>
          </a:p>
        </p:txBody>
      </p:sp>
    </p:spTree>
    <p:extLst>
      <p:ext uri="{BB962C8B-B14F-4D97-AF65-F5344CB8AC3E}">
        <p14:creationId xmlns:p14="http://schemas.microsoft.com/office/powerpoint/2010/main" val="2423156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9299C5-5F96-BD50-B7E4-6D16F9DA86BE}"/>
              </a:ext>
            </a:extLst>
          </p:cNvPr>
          <p:cNvSpPr>
            <a:spLocks noGrp="1"/>
          </p:cNvSpPr>
          <p:nvPr>
            <p:ph type="title"/>
          </p:nvPr>
        </p:nvSpPr>
        <p:spPr/>
        <p:txBody>
          <a:bodyPr/>
          <a:lstStyle/>
          <a:p>
            <a:r>
              <a:rPr lang="sv-SE" dirty="0"/>
              <a:t>Tillsyn som annat personligt behov – bland det viktigaste beträffande FA</a:t>
            </a:r>
          </a:p>
        </p:txBody>
      </p:sp>
      <p:sp>
        <p:nvSpPr>
          <p:cNvPr id="3" name="Platshållare för innehåll 2">
            <a:extLst>
              <a:ext uri="{FF2B5EF4-FFF2-40B4-BE49-F238E27FC236}">
                <a16:creationId xmlns:a16="http://schemas.microsoft.com/office/drawing/2014/main" id="{67879280-4250-6F84-7449-F714DA98E6BE}"/>
              </a:ext>
            </a:extLst>
          </p:cNvPr>
          <p:cNvSpPr>
            <a:spLocks noGrp="1"/>
          </p:cNvSpPr>
          <p:nvPr>
            <p:ph idx="1"/>
          </p:nvPr>
        </p:nvSpPr>
        <p:spPr/>
        <p:txBody>
          <a:bodyPr/>
          <a:lstStyle/>
          <a:p>
            <a:r>
              <a:rPr lang="sv-SE" dirty="0"/>
              <a:t>RÅ 2010 ref 17 tillsyn som inte kan räknas som aktiv – vad är det ?</a:t>
            </a:r>
          </a:p>
          <a:p>
            <a:r>
              <a:rPr lang="sv-SE" dirty="0"/>
              <a:t>Prop. 2021/22:214 s 26, passiv tillsyn ej assistansgrundande</a:t>
            </a:r>
          </a:p>
          <a:p>
            <a:r>
              <a:rPr lang="sv-SE" dirty="0"/>
              <a:t>Vad innebär passiv tillsyn i barnsammanhang ?</a:t>
            </a:r>
          </a:p>
          <a:p>
            <a:r>
              <a:rPr lang="sv-SE" dirty="0"/>
              <a:t>FA – går ej att beakta barnets ålder men väl vilka behov som är </a:t>
            </a:r>
            <a:r>
              <a:rPr lang="sv-SE" b="1" dirty="0"/>
              <a:t>assistansgrundande</a:t>
            </a:r>
          </a:p>
          <a:p>
            <a:r>
              <a:rPr lang="sv-SE" dirty="0"/>
              <a:t>Skälighetsbedömd tillsynstid</a:t>
            </a:r>
          </a:p>
          <a:p>
            <a:r>
              <a:rPr lang="sv-SE" dirty="0"/>
              <a:t>(Repetitiva påminnelser, låser sig i stunden)</a:t>
            </a:r>
          </a:p>
          <a:p>
            <a:pPr marL="0" indent="0">
              <a:buNone/>
            </a:pPr>
            <a:endParaRPr lang="sv-SE" dirty="0"/>
          </a:p>
          <a:p>
            <a:pPr marL="0" indent="0">
              <a:buNone/>
            </a:pPr>
            <a:endParaRPr lang="sv-SE" b="1" dirty="0"/>
          </a:p>
          <a:p>
            <a:endParaRPr lang="sv-SE" dirty="0"/>
          </a:p>
        </p:txBody>
      </p:sp>
    </p:spTree>
    <p:extLst>
      <p:ext uri="{BB962C8B-B14F-4D97-AF65-F5344CB8AC3E}">
        <p14:creationId xmlns:p14="http://schemas.microsoft.com/office/powerpoint/2010/main" val="1227535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C2DEA0-0E74-5EE9-E713-6D5D7EDB1B4D}"/>
              </a:ext>
            </a:extLst>
          </p:cNvPr>
          <p:cNvSpPr>
            <a:spLocks noGrp="1"/>
          </p:cNvSpPr>
          <p:nvPr>
            <p:ph type="title"/>
          </p:nvPr>
        </p:nvSpPr>
        <p:spPr/>
        <p:txBody>
          <a:bodyPr/>
          <a:lstStyle/>
          <a:p>
            <a:r>
              <a:rPr lang="sv-SE" dirty="0"/>
              <a:t>Hushållssysslor, fritidsaktiviteter, ärenden  mm</a:t>
            </a:r>
          </a:p>
        </p:txBody>
      </p:sp>
      <p:sp>
        <p:nvSpPr>
          <p:cNvPr id="3" name="Platshållare för innehåll 2">
            <a:extLst>
              <a:ext uri="{FF2B5EF4-FFF2-40B4-BE49-F238E27FC236}">
                <a16:creationId xmlns:a16="http://schemas.microsoft.com/office/drawing/2014/main" id="{47690BE6-AB73-94FB-D37E-E6D70EDFE073}"/>
              </a:ext>
            </a:extLst>
          </p:cNvPr>
          <p:cNvSpPr>
            <a:spLocks noGrp="1"/>
          </p:cNvSpPr>
          <p:nvPr>
            <p:ph idx="1"/>
          </p:nvPr>
        </p:nvSpPr>
        <p:spPr/>
        <p:txBody>
          <a:bodyPr/>
          <a:lstStyle/>
          <a:p>
            <a:r>
              <a:rPr lang="sv-SE" dirty="0"/>
              <a:t>Vad är assistansgrundande ?</a:t>
            </a:r>
          </a:p>
          <a:p>
            <a:r>
              <a:rPr lang="sv-SE" dirty="0"/>
              <a:t>Om ej assistansgrundande – finns likväl behov av annat än passiv tillsyn ?</a:t>
            </a:r>
          </a:p>
          <a:p>
            <a:r>
              <a:rPr lang="sv-SE" dirty="0"/>
              <a:t>Kopplingen mellan kommunikation som GB och fritidsaktiviteter</a:t>
            </a:r>
          </a:p>
          <a:p>
            <a:r>
              <a:rPr lang="sv-SE" dirty="0"/>
              <a:t>Övergripande föräldraansvar och LSS-relaterat föräldraansvar</a:t>
            </a:r>
          </a:p>
          <a:p>
            <a:r>
              <a:rPr lang="sv-SE" dirty="0"/>
              <a:t>HFD 2011 ref 36 </a:t>
            </a:r>
            <a:r>
              <a:rPr lang="sv-SE" dirty="0">
                <a:sym typeface="Wingdings" panose="05000000000000000000" pitchFamily="2" charset="2"/>
              </a:rPr>
              <a:t> </a:t>
            </a:r>
            <a:r>
              <a:rPr lang="sv-SE" dirty="0"/>
              <a:t>insatser som ges enligt LSS är endast avsedda att tillgodose sådana hjälpbehov som kan hänföras till den funktionshindrades egen person</a:t>
            </a:r>
          </a:p>
          <a:p>
            <a:endParaRPr lang="sv-SE" dirty="0"/>
          </a:p>
        </p:txBody>
      </p:sp>
    </p:spTree>
    <p:extLst>
      <p:ext uri="{BB962C8B-B14F-4D97-AF65-F5344CB8AC3E}">
        <p14:creationId xmlns:p14="http://schemas.microsoft.com/office/powerpoint/2010/main" val="2214562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B0CA9A-099B-EDBA-6D1C-1F32D1965597}"/>
              </a:ext>
            </a:extLst>
          </p:cNvPr>
          <p:cNvSpPr>
            <a:spLocks noGrp="1"/>
          </p:cNvSpPr>
          <p:nvPr>
            <p:ph type="title"/>
          </p:nvPr>
        </p:nvSpPr>
        <p:spPr/>
        <p:txBody>
          <a:bodyPr/>
          <a:lstStyle/>
          <a:p>
            <a:r>
              <a:rPr lang="sv-SE" dirty="0"/>
              <a:t>Väntetid, prop. 2021/22:214 s 39 </a:t>
            </a:r>
          </a:p>
        </p:txBody>
      </p:sp>
      <p:sp>
        <p:nvSpPr>
          <p:cNvPr id="3" name="Platshållare för innehåll 2">
            <a:extLst>
              <a:ext uri="{FF2B5EF4-FFF2-40B4-BE49-F238E27FC236}">
                <a16:creationId xmlns:a16="http://schemas.microsoft.com/office/drawing/2014/main" id="{93671F33-C644-BF9B-FBDE-4D3ECB072CC7}"/>
              </a:ext>
            </a:extLst>
          </p:cNvPr>
          <p:cNvSpPr>
            <a:spLocks noGrp="1"/>
          </p:cNvSpPr>
          <p:nvPr>
            <p:ph idx="1"/>
          </p:nvPr>
        </p:nvSpPr>
        <p:spPr/>
        <p:txBody>
          <a:bodyPr>
            <a:normAutofit fontScale="70000" lnSpcReduction="20000"/>
          </a:bodyPr>
          <a:lstStyle/>
          <a:p>
            <a:r>
              <a:rPr lang="sv-SE" dirty="0"/>
              <a:t>I likhet med vad som gäller idag bör avdragen för föräldraansvar göras från det samlade assistansgrundande hjälpbehovet när det gäller väntetid och beredskap. Ifråga om assistansersättning är det således endast sådan väntetid och beredskap som berättigar till assistansersättning som bör ingå i hjälpbehovet före FA. </a:t>
            </a:r>
          </a:p>
          <a:p>
            <a:r>
              <a:rPr lang="sv-SE" dirty="0"/>
              <a:t>I fråga om PA enligt LSS saknas det reglering om i vilken omfattning väntetid och beredskap ska vara assistansgrundande. När det gäller insatsen biträde av personlig assistent enligt 9 § 2 LSS ligger det dock i sakens natur att rätten till insatsen måste gälla under hela väntetiden eller hela tiden för beredskap (jfr prop. 2017/18:78 s 17 f). Regeringen ser mot denna bakgrund inget skäl till att föreslå att väntetid eller beredskap helt eller delvis ska undantas från att ingå i det samlade hjälpbehovet före FA när det gäller PA enligt LSS. Det innebär således att hela tiden för väntetid eller beredskap bör ingå i det samlade hjälpbehovet före FA</a:t>
            </a:r>
          </a:p>
          <a:p>
            <a:r>
              <a:rPr lang="sv-SE" dirty="0"/>
              <a:t>………………………………………………………………………………………………………….</a:t>
            </a:r>
          </a:p>
          <a:p>
            <a:r>
              <a:rPr lang="sv-SE" dirty="0"/>
              <a:t>Jfr SOU 2021:37 s 433</a:t>
            </a:r>
          </a:p>
          <a:p>
            <a:r>
              <a:rPr lang="sv-SE" dirty="0"/>
              <a:t>Skillnad mellan assistansersättning och kommunstödd PA enligt proppen</a:t>
            </a:r>
          </a:p>
          <a:p>
            <a:r>
              <a:rPr lang="sv-SE" dirty="0"/>
              <a:t>Prop. 2021/22:214 s 72 ”hela den faktiska tiden för väntetid och beredskap ingår i det samlade hjälpbehovet för ABP (se dock kommentaren till 51 kap 6 § SFB bär det gäller assistansersättning)”</a:t>
            </a:r>
          </a:p>
        </p:txBody>
      </p:sp>
    </p:spTree>
    <p:extLst>
      <p:ext uri="{BB962C8B-B14F-4D97-AF65-F5344CB8AC3E}">
        <p14:creationId xmlns:p14="http://schemas.microsoft.com/office/powerpoint/2010/main" val="3612164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045D61A-F026-2561-72E2-01EBAB96A4EE}"/>
              </a:ext>
            </a:extLst>
          </p:cNvPr>
          <p:cNvSpPr>
            <a:spLocks noGrp="1"/>
          </p:cNvSpPr>
          <p:nvPr>
            <p:ph type="title"/>
          </p:nvPr>
        </p:nvSpPr>
        <p:spPr/>
        <p:txBody>
          <a:bodyPr/>
          <a:lstStyle/>
          <a:p>
            <a:r>
              <a:rPr lang="sv-SE" dirty="0"/>
              <a:t>Kvalificerade aktiverings-och motiveringsinsatser, KAM</a:t>
            </a:r>
          </a:p>
        </p:txBody>
      </p:sp>
      <p:sp>
        <p:nvSpPr>
          <p:cNvPr id="3" name="Platshållare för innehåll 2">
            <a:extLst>
              <a:ext uri="{FF2B5EF4-FFF2-40B4-BE49-F238E27FC236}">
                <a16:creationId xmlns:a16="http://schemas.microsoft.com/office/drawing/2014/main" id="{FFFF8059-EFA9-4F4B-5372-8A8DF4AF7174}"/>
              </a:ext>
            </a:extLst>
          </p:cNvPr>
          <p:cNvSpPr>
            <a:spLocks noGrp="1"/>
          </p:cNvSpPr>
          <p:nvPr>
            <p:ph idx="1"/>
          </p:nvPr>
        </p:nvSpPr>
        <p:spPr/>
        <p:txBody>
          <a:bodyPr>
            <a:normAutofit fontScale="92500" lnSpcReduction="10000"/>
          </a:bodyPr>
          <a:lstStyle/>
          <a:p>
            <a:r>
              <a:rPr lang="sv-SE" dirty="0"/>
              <a:t>Tidsåtgång</a:t>
            </a:r>
          </a:p>
          <a:p>
            <a:r>
              <a:rPr lang="sv-SE" dirty="0"/>
              <a:t>Insatserna beaktas som en del av det GB som de avser att tillgodose, är alltså inget eget GB</a:t>
            </a:r>
          </a:p>
          <a:p>
            <a:r>
              <a:rPr lang="sv-SE" dirty="0"/>
              <a:t>Beaktas oberoende av integritetskänsligheten</a:t>
            </a:r>
          </a:p>
          <a:p>
            <a:r>
              <a:rPr lang="sv-SE" dirty="0"/>
              <a:t>Hjälpregel 1: den enskilde har stora begränsningar i sin kommunikationsförmåga</a:t>
            </a:r>
          </a:p>
          <a:p>
            <a:r>
              <a:rPr lang="sv-SE" dirty="0"/>
              <a:t>Hjälpregel 2: den enskilde behöver någon mycket nära sig i en integritetsnära situation som inbegriper grundläggande behov</a:t>
            </a:r>
          </a:p>
          <a:p>
            <a:pPr marL="0" indent="0">
              <a:buNone/>
            </a:pPr>
            <a:r>
              <a:rPr lang="sv-SE" dirty="0"/>
              <a:t>……………………………………………………………………………………………………….</a:t>
            </a:r>
          </a:p>
          <a:p>
            <a:pPr marL="0" indent="0">
              <a:buNone/>
            </a:pPr>
            <a:r>
              <a:rPr lang="sv-SE" dirty="0"/>
              <a:t>Fundera på - Kan det vara fördelaktigt att åberopa KAM i stället för behov av praktisk, handgriplig hjälp ?</a:t>
            </a:r>
          </a:p>
          <a:p>
            <a:endParaRPr lang="sv-SE" dirty="0"/>
          </a:p>
        </p:txBody>
      </p:sp>
    </p:spTree>
    <p:extLst>
      <p:ext uri="{BB962C8B-B14F-4D97-AF65-F5344CB8AC3E}">
        <p14:creationId xmlns:p14="http://schemas.microsoft.com/office/powerpoint/2010/main" val="1590231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EA0E59-D997-4059-AB08-B640CE650894}"/>
              </a:ext>
            </a:extLst>
          </p:cNvPr>
          <p:cNvSpPr>
            <a:spLocks noGrp="1"/>
          </p:cNvSpPr>
          <p:nvPr>
            <p:ph type="title"/>
          </p:nvPr>
        </p:nvSpPr>
        <p:spPr/>
        <p:txBody>
          <a:bodyPr/>
          <a:lstStyle/>
          <a:p>
            <a:r>
              <a:rPr lang="sv-SE" dirty="0"/>
              <a:t>Prop. 2021/22:214 s 31, KAM</a:t>
            </a:r>
          </a:p>
        </p:txBody>
      </p:sp>
      <p:sp>
        <p:nvSpPr>
          <p:cNvPr id="3" name="Platshållare för innehåll 2">
            <a:extLst>
              <a:ext uri="{FF2B5EF4-FFF2-40B4-BE49-F238E27FC236}">
                <a16:creationId xmlns:a16="http://schemas.microsoft.com/office/drawing/2014/main" id="{ADD07CE7-94D9-4701-97A8-C11983D25248}"/>
              </a:ext>
            </a:extLst>
          </p:cNvPr>
          <p:cNvSpPr>
            <a:spLocks noGrp="1"/>
          </p:cNvSpPr>
          <p:nvPr>
            <p:ph idx="1"/>
          </p:nvPr>
        </p:nvSpPr>
        <p:spPr/>
        <p:txBody>
          <a:bodyPr>
            <a:normAutofit fontScale="77500" lnSpcReduction="20000"/>
          </a:bodyPr>
          <a:lstStyle/>
          <a:p>
            <a:pPr marL="0" indent="0">
              <a:buNone/>
            </a:pPr>
            <a:r>
              <a:rPr lang="sv-SE" dirty="0"/>
              <a:t>HFD 2020 ref 7</a:t>
            </a:r>
          </a:p>
          <a:p>
            <a:r>
              <a:rPr lang="sv-SE" dirty="0"/>
              <a:t>1.den enskilde ska ha en psykisk funktionsnedsättning</a:t>
            </a:r>
          </a:p>
          <a:p>
            <a:r>
              <a:rPr lang="sv-SE" dirty="0"/>
              <a:t>2.AM ska syfta till att förmå personen att själv tillgodose något GB</a:t>
            </a:r>
          </a:p>
          <a:p>
            <a:r>
              <a:rPr lang="sv-SE" dirty="0"/>
              <a:t>3.AM ska vara kvalificerade</a:t>
            </a:r>
          </a:p>
          <a:p>
            <a:r>
              <a:rPr lang="sv-SE" dirty="0"/>
              <a:t>(4.stödet ska förutsätta ingående kunskaper om personen)</a:t>
            </a:r>
          </a:p>
          <a:p>
            <a:pPr marL="0" indent="0">
              <a:buNone/>
            </a:pPr>
            <a:r>
              <a:rPr lang="sv-SE" dirty="0"/>
              <a:t>------------------------------------------------------------------------------------------------------</a:t>
            </a:r>
          </a:p>
          <a:p>
            <a:pPr marL="0" indent="0">
              <a:buNone/>
            </a:pPr>
            <a:r>
              <a:rPr lang="sv-SE" dirty="0"/>
              <a:t>Även om en person har de fysiska förutsättningarna som krävs för att utföra en viss praktisk uppgift kan det vara så att han eller hon till följd av en psykisk funktionsnedsättning inte självständigt klarar alla de moment som behövs för att genomföra uppgiften. Det kan tex vara </a:t>
            </a:r>
            <a:r>
              <a:rPr lang="sv-SE" b="1" dirty="0"/>
              <a:t>svårt</a:t>
            </a:r>
            <a:r>
              <a:rPr lang="sv-SE" dirty="0"/>
              <a:t> för en person att </a:t>
            </a:r>
            <a:r>
              <a:rPr lang="sv-SE" b="1" dirty="0"/>
              <a:t>förstå när ett visst moment behöver utföras</a:t>
            </a:r>
            <a:r>
              <a:rPr lang="sv-SE" dirty="0"/>
              <a:t>, </a:t>
            </a:r>
            <a:r>
              <a:rPr lang="sv-SE" b="1" dirty="0"/>
              <a:t>varför ett visst moment behöver utföras</a:t>
            </a:r>
            <a:r>
              <a:rPr lang="sv-SE" dirty="0"/>
              <a:t>, att </a:t>
            </a:r>
            <a:r>
              <a:rPr lang="sv-SE" b="1" dirty="0"/>
              <a:t>komma igång</a:t>
            </a:r>
            <a:r>
              <a:rPr lang="sv-SE" dirty="0"/>
              <a:t>, att </a:t>
            </a:r>
            <a:r>
              <a:rPr lang="sv-SE" b="1" dirty="0"/>
              <a:t>utföra alla nödvändiga delmoment i rätt ordning</a:t>
            </a:r>
            <a:r>
              <a:rPr lang="sv-SE" dirty="0"/>
              <a:t>, att </a:t>
            </a:r>
            <a:r>
              <a:rPr lang="sv-SE" b="1" dirty="0"/>
              <a:t>utföra momenten på ett tillräckligt utförligt sätt </a:t>
            </a:r>
            <a:r>
              <a:rPr lang="sv-SE" dirty="0"/>
              <a:t>eller att </a:t>
            </a:r>
            <a:r>
              <a:rPr lang="sv-SE" b="1" dirty="0"/>
              <a:t>avsluta momenten i tid</a:t>
            </a:r>
            <a:r>
              <a:rPr lang="sv-SE" dirty="0"/>
              <a:t>. Det kan då finnas behov av stöd i form av KAM för att tillgodose något av den enskildes GB</a:t>
            </a:r>
          </a:p>
        </p:txBody>
      </p:sp>
    </p:spTree>
    <p:extLst>
      <p:ext uri="{BB962C8B-B14F-4D97-AF65-F5344CB8AC3E}">
        <p14:creationId xmlns:p14="http://schemas.microsoft.com/office/powerpoint/2010/main" val="1685040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0D4E489-B6C8-4AFC-82F1-8251E161AC6F}"/>
              </a:ext>
            </a:extLst>
          </p:cNvPr>
          <p:cNvSpPr>
            <a:spLocks noGrp="1"/>
          </p:cNvSpPr>
          <p:nvPr>
            <p:ph type="title"/>
          </p:nvPr>
        </p:nvSpPr>
        <p:spPr/>
        <p:txBody>
          <a:bodyPr/>
          <a:lstStyle/>
          <a:p>
            <a:r>
              <a:rPr lang="sv-SE" dirty="0"/>
              <a:t>Förkortningar</a:t>
            </a:r>
          </a:p>
        </p:txBody>
      </p:sp>
      <p:sp>
        <p:nvSpPr>
          <p:cNvPr id="3" name="Platshållare för innehåll 2">
            <a:extLst>
              <a:ext uri="{FF2B5EF4-FFF2-40B4-BE49-F238E27FC236}">
                <a16:creationId xmlns:a16="http://schemas.microsoft.com/office/drawing/2014/main" id="{96BD0F3F-DE18-4CBC-8096-D461669C2F33}"/>
              </a:ext>
            </a:extLst>
          </p:cNvPr>
          <p:cNvSpPr>
            <a:spLocks noGrp="1"/>
          </p:cNvSpPr>
          <p:nvPr>
            <p:ph idx="1"/>
          </p:nvPr>
        </p:nvSpPr>
        <p:spPr/>
        <p:txBody>
          <a:bodyPr/>
          <a:lstStyle/>
          <a:p>
            <a:r>
              <a:rPr lang="sv-SE" dirty="0"/>
              <a:t>PA personlig assistans</a:t>
            </a:r>
          </a:p>
          <a:p>
            <a:r>
              <a:rPr lang="sv-SE" dirty="0"/>
              <a:t>KAM kvalificerade aktiverings-och motiveringsinsatser</a:t>
            </a:r>
          </a:p>
          <a:p>
            <a:r>
              <a:rPr lang="sv-SE" dirty="0"/>
              <a:t>AM aktiverings-och motiveringsinsatser</a:t>
            </a:r>
          </a:p>
          <a:p>
            <a:r>
              <a:rPr lang="sv-SE" dirty="0"/>
              <a:t>ASS personlig assistent</a:t>
            </a:r>
          </a:p>
          <a:p>
            <a:r>
              <a:rPr lang="sv-SE" dirty="0"/>
              <a:t>GB grundläggande behov</a:t>
            </a:r>
          </a:p>
          <a:p>
            <a:r>
              <a:rPr lang="sv-SE" dirty="0"/>
              <a:t>APB andra personliga behov</a:t>
            </a:r>
          </a:p>
          <a:p>
            <a:r>
              <a:rPr lang="sv-SE" dirty="0"/>
              <a:t>BK Barnkonventionen</a:t>
            </a:r>
          </a:p>
          <a:p>
            <a:r>
              <a:rPr lang="sv-SE" dirty="0"/>
              <a:t>FA Föräldraavdrag</a:t>
            </a:r>
          </a:p>
          <a:p>
            <a:pPr marL="0" indent="0">
              <a:buNone/>
            </a:pPr>
            <a:endParaRPr lang="sv-SE" dirty="0"/>
          </a:p>
        </p:txBody>
      </p:sp>
    </p:spTree>
    <p:extLst>
      <p:ext uri="{BB962C8B-B14F-4D97-AF65-F5344CB8AC3E}">
        <p14:creationId xmlns:p14="http://schemas.microsoft.com/office/powerpoint/2010/main" val="1887156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2DFD40-0EA2-42E3-BC6C-12C3A91934A2}"/>
              </a:ext>
            </a:extLst>
          </p:cNvPr>
          <p:cNvSpPr>
            <a:spLocks noGrp="1"/>
          </p:cNvSpPr>
          <p:nvPr>
            <p:ph type="title"/>
          </p:nvPr>
        </p:nvSpPr>
        <p:spPr/>
        <p:txBody>
          <a:bodyPr/>
          <a:lstStyle/>
          <a:p>
            <a:r>
              <a:rPr lang="sv-SE" dirty="0"/>
              <a:t>Prop. 2021/22:214 s 34</a:t>
            </a:r>
          </a:p>
        </p:txBody>
      </p:sp>
      <p:sp>
        <p:nvSpPr>
          <p:cNvPr id="3" name="Platshållare för innehåll 2">
            <a:extLst>
              <a:ext uri="{FF2B5EF4-FFF2-40B4-BE49-F238E27FC236}">
                <a16:creationId xmlns:a16="http://schemas.microsoft.com/office/drawing/2014/main" id="{CC906FEE-689E-4DAE-952A-D34200F61203}"/>
              </a:ext>
            </a:extLst>
          </p:cNvPr>
          <p:cNvSpPr>
            <a:spLocks noGrp="1"/>
          </p:cNvSpPr>
          <p:nvPr>
            <p:ph idx="1"/>
          </p:nvPr>
        </p:nvSpPr>
        <p:spPr/>
        <p:txBody>
          <a:bodyPr>
            <a:normAutofit fontScale="85000" lnSpcReduction="20000"/>
          </a:bodyPr>
          <a:lstStyle/>
          <a:p>
            <a:r>
              <a:rPr lang="sv-SE" dirty="0"/>
              <a:t>För att kunna omfattas måste AM vara kvalificerade. För att insatserna ska anses vara kvalificerade krävs att hjälpen handlar om något mer än vägledning, påminnelser och instruktioner. Ett mer allmänt stöd kan således inte beaktas inom ramen för GB</a:t>
            </a:r>
          </a:p>
          <a:p>
            <a:r>
              <a:rPr lang="sv-SE" dirty="0"/>
              <a:t>Regeringen anser att ett behov av KAM kan vara kvalificerat på olika sätt. Liksom tidigare bör det krävas att insatserna ska </a:t>
            </a:r>
            <a:r>
              <a:rPr lang="sv-SE" b="1" dirty="0"/>
              <a:t>innebär</a:t>
            </a:r>
            <a:r>
              <a:rPr lang="sv-SE" dirty="0"/>
              <a:t>a </a:t>
            </a:r>
            <a:r>
              <a:rPr lang="sv-SE" b="1" dirty="0"/>
              <a:t>något mer än vägledning</a:t>
            </a:r>
            <a:r>
              <a:rPr lang="sv-SE" dirty="0"/>
              <a:t>, </a:t>
            </a:r>
            <a:r>
              <a:rPr lang="sv-SE" b="1" dirty="0"/>
              <a:t>påminnelser och instruktioner</a:t>
            </a:r>
            <a:r>
              <a:rPr lang="sv-SE" dirty="0"/>
              <a:t>. Om stöd i form av KAM som den enskilde behöver förutsätter en </a:t>
            </a:r>
            <a:r>
              <a:rPr lang="sv-SE" b="1" dirty="0"/>
              <a:t>omedelbar fysisk närhet i samband med integritetsnära situationer</a:t>
            </a:r>
            <a:r>
              <a:rPr lang="sv-SE" dirty="0"/>
              <a:t> och innehåller sådana moment som i det närmaste är att betrakta som</a:t>
            </a:r>
            <a:r>
              <a:rPr lang="sv-SE" b="1" dirty="0"/>
              <a:t> praktiska </a:t>
            </a:r>
            <a:r>
              <a:rPr lang="sv-SE" dirty="0"/>
              <a:t>bör detta vara att anse som kvalificerat. Men även andra slags AM bör kunna anses som kvalificerade. Detta när den enskilde har stora </a:t>
            </a:r>
            <a:r>
              <a:rPr lang="sv-SE" b="1" dirty="0"/>
              <a:t>begränsningar i sin kommunikationsförmåga </a:t>
            </a:r>
            <a:r>
              <a:rPr lang="sv-SE" dirty="0"/>
              <a:t>eller då det av andra skäl som har samband med den enskildes funktionsnedsättningar krävs att den som ger stödet har ingående kunskaper om den enskilde och om hur stödet bör ges. Vad som krävs för att insatserna ska anses vara kvalificerade får även fortsättningsvis ytterst avgöras i rättstillämpningen</a:t>
            </a:r>
          </a:p>
        </p:txBody>
      </p:sp>
    </p:spTree>
    <p:extLst>
      <p:ext uri="{BB962C8B-B14F-4D97-AF65-F5344CB8AC3E}">
        <p14:creationId xmlns:p14="http://schemas.microsoft.com/office/powerpoint/2010/main" val="2442264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77A813-C89F-20C7-D6E3-B6DE598B3852}"/>
              </a:ext>
            </a:extLst>
          </p:cNvPr>
          <p:cNvSpPr>
            <a:spLocks noGrp="1"/>
          </p:cNvSpPr>
          <p:nvPr>
            <p:ph type="title"/>
          </p:nvPr>
        </p:nvSpPr>
        <p:spPr/>
        <p:txBody>
          <a:bodyPr/>
          <a:lstStyle/>
          <a:p>
            <a:r>
              <a:rPr lang="sv-SE" dirty="0"/>
              <a:t>Memento</a:t>
            </a:r>
          </a:p>
        </p:txBody>
      </p:sp>
      <p:sp>
        <p:nvSpPr>
          <p:cNvPr id="3" name="Platshållare för innehåll 2">
            <a:extLst>
              <a:ext uri="{FF2B5EF4-FFF2-40B4-BE49-F238E27FC236}">
                <a16:creationId xmlns:a16="http://schemas.microsoft.com/office/drawing/2014/main" id="{B416A8A7-C247-82C2-FF3E-41678B15615B}"/>
              </a:ext>
            </a:extLst>
          </p:cNvPr>
          <p:cNvSpPr>
            <a:spLocks noGrp="1"/>
          </p:cNvSpPr>
          <p:nvPr>
            <p:ph idx="1"/>
          </p:nvPr>
        </p:nvSpPr>
        <p:spPr/>
        <p:txBody>
          <a:bodyPr/>
          <a:lstStyle/>
          <a:p>
            <a:r>
              <a:rPr lang="sv-SE" dirty="0"/>
              <a:t>Skilj på en ovilja, obenägenhet, indolens eller påtaglig långsamhet å ena sidan och en oförmåga å andra sidan</a:t>
            </a:r>
          </a:p>
          <a:p>
            <a:r>
              <a:rPr lang="sv-SE" dirty="0"/>
              <a:t>Skilj på vad omgivningen anser om nödvändigheten av att tex sköta sin personliga hygien och vad den enskilde själv önskar</a:t>
            </a:r>
          </a:p>
          <a:p>
            <a:r>
              <a:rPr lang="sv-SE" dirty="0"/>
              <a:t>Skilj på allmänna </a:t>
            </a:r>
            <a:r>
              <a:rPr lang="sv-SE" dirty="0" err="1"/>
              <a:t>påputtningsinsatser</a:t>
            </a:r>
            <a:r>
              <a:rPr lang="sv-SE" dirty="0"/>
              <a:t> och kvalificerade sådana</a:t>
            </a:r>
          </a:p>
          <a:p>
            <a:r>
              <a:rPr lang="sv-SE" dirty="0"/>
              <a:t>Jfr boendestöd och psykiatrireformen 1995</a:t>
            </a:r>
          </a:p>
          <a:p>
            <a:r>
              <a:rPr lang="sv-SE" dirty="0"/>
              <a:t>Gäller oförmågan endast GB eller är det fråga om en mera genomgripande oförmåga ?</a:t>
            </a:r>
          </a:p>
          <a:p>
            <a:pPr marL="0" indent="0">
              <a:buNone/>
            </a:pPr>
            <a:endParaRPr lang="sv-SE" dirty="0"/>
          </a:p>
          <a:p>
            <a:endParaRPr lang="sv-SE" dirty="0"/>
          </a:p>
        </p:txBody>
      </p:sp>
    </p:spTree>
    <p:extLst>
      <p:ext uri="{BB962C8B-B14F-4D97-AF65-F5344CB8AC3E}">
        <p14:creationId xmlns:p14="http://schemas.microsoft.com/office/powerpoint/2010/main" val="1290509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EC8606-6B6F-474A-A2C3-1A3CE3F560AF}"/>
              </a:ext>
            </a:extLst>
          </p:cNvPr>
          <p:cNvSpPr>
            <a:spLocks noGrp="1"/>
          </p:cNvSpPr>
          <p:nvPr>
            <p:ph type="title"/>
          </p:nvPr>
        </p:nvSpPr>
        <p:spPr/>
        <p:txBody>
          <a:bodyPr/>
          <a:lstStyle/>
          <a:p>
            <a:r>
              <a:rPr lang="sv-SE" dirty="0"/>
              <a:t>Programpunkter </a:t>
            </a:r>
          </a:p>
        </p:txBody>
      </p:sp>
      <p:sp>
        <p:nvSpPr>
          <p:cNvPr id="3" name="Platshållare för innehåll 2">
            <a:extLst>
              <a:ext uri="{FF2B5EF4-FFF2-40B4-BE49-F238E27FC236}">
                <a16:creationId xmlns:a16="http://schemas.microsoft.com/office/drawing/2014/main" id="{8B631312-1B06-4EF4-B619-08BD65768B41}"/>
              </a:ext>
            </a:extLst>
          </p:cNvPr>
          <p:cNvSpPr>
            <a:spLocks noGrp="1"/>
          </p:cNvSpPr>
          <p:nvPr>
            <p:ph idx="1"/>
          </p:nvPr>
        </p:nvSpPr>
        <p:spPr/>
        <p:txBody>
          <a:bodyPr>
            <a:normAutofit fontScale="85000" lnSpcReduction="10000"/>
          </a:bodyPr>
          <a:lstStyle/>
          <a:p>
            <a:r>
              <a:rPr lang="sv-SE" dirty="0"/>
              <a:t>Stöd som den enskilde behöver på grund av en psykisk funktionsnedsättning för att förebygga att han eller hon fysiskt skadar sig själv, någon annan eller egendom-  vad innebär detta i förhållande till nuvarande praxis ?</a:t>
            </a:r>
          </a:p>
          <a:p>
            <a:r>
              <a:rPr lang="sv-SE" dirty="0"/>
              <a:t>Vad innebär KAM ? Hur ska bedömningen göras ?</a:t>
            </a:r>
          </a:p>
          <a:p>
            <a:r>
              <a:rPr lang="sv-SE" dirty="0"/>
              <a:t>Stöd som den enskilde behöver löpande under större delen av dygnet på grund av ett medicinskt tillstånd som innebär att det finns fara för den enskildes liv eller att det annars finns en överhängande och allvarlig risk för hans eller hennes fysiska hälsa – vilka tillstånd avses och hur ska bedömningen göras ?</a:t>
            </a:r>
          </a:p>
          <a:p>
            <a:r>
              <a:rPr lang="sv-SE" dirty="0"/>
              <a:t>Slopandet av ingående kunskaper om den funktionshindrade – vad innebär detta i förhållande till dagens praxis ?</a:t>
            </a:r>
          </a:p>
          <a:p>
            <a:r>
              <a:rPr lang="sv-SE" dirty="0"/>
              <a:t>Föräldraavdraget – vad innebär det i praktiken ?</a:t>
            </a:r>
          </a:p>
          <a:p>
            <a:r>
              <a:rPr lang="sv-SE" dirty="0"/>
              <a:t>Uttalandet om barnets bästa – vad innebär detta för barns rätt till assistans ?</a:t>
            </a:r>
          </a:p>
          <a:p>
            <a:endParaRPr lang="sv-SE" dirty="0"/>
          </a:p>
          <a:p>
            <a:endParaRPr lang="sv-SE" dirty="0"/>
          </a:p>
        </p:txBody>
      </p:sp>
    </p:spTree>
    <p:extLst>
      <p:ext uri="{BB962C8B-B14F-4D97-AF65-F5344CB8AC3E}">
        <p14:creationId xmlns:p14="http://schemas.microsoft.com/office/powerpoint/2010/main" val="4095579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CD28B4-B610-4820-85EC-0450ABE825B4}"/>
              </a:ext>
            </a:extLst>
          </p:cNvPr>
          <p:cNvSpPr>
            <a:spLocks noGrp="1"/>
          </p:cNvSpPr>
          <p:nvPr>
            <p:ph type="title"/>
          </p:nvPr>
        </p:nvSpPr>
        <p:spPr/>
        <p:txBody>
          <a:bodyPr/>
          <a:lstStyle/>
          <a:p>
            <a:r>
              <a:rPr lang="sv-SE" dirty="0"/>
              <a:t>Tips</a:t>
            </a:r>
          </a:p>
        </p:txBody>
      </p:sp>
      <p:sp>
        <p:nvSpPr>
          <p:cNvPr id="3" name="Platshållare för innehåll 2">
            <a:extLst>
              <a:ext uri="{FF2B5EF4-FFF2-40B4-BE49-F238E27FC236}">
                <a16:creationId xmlns:a16="http://schemas.microsoft.com/office/drawing/2014/main" id="{8D18E143-D3BB-4AA7-8C60-3918C6AA870A}"/>
              </a:ext>
            </a:extLst>
          </p:cNvPr>
          <p:cNvSpPr>
            <a:spLocks noGrp="1"/>
          </p:cNvSpPr>
          <p:nvPr>
            <p:ph idx="1"/>
          </p:nvPr>
        </p:nvSpPr>
        <p:spPr/>
        <p:txBody>
          <a:bodyPr>
            <a:normAutofit fontScale="77500" lnSpcReduction="20000"/>
          </a:bodyPr>
          <a:lstStyle/>
          <a:p>
            <a:r>
              <a:rPr lang="sv-SE" dirty="0"/>
              <a:t>Informera den enskilde om möjligheten att ansöka om assistansersättning. </a:t>
            </a:r>
          </a:p>
          <a:p>
            <a:r>
              <a:rPr lang="sv-SE" dirty="0"/>
              <a:t>Hjälp på lämpligt sätt den enskilde att införskaffa en egenvårdsbedömning </a:t>
            </a:r>
            <a:r>
              <a:rPr lang="sv-SE" dirty="0" err="1"/>
              <a:t>ang</a:t>
            </a:r>
            <a:r>
              <a:rPr lang="sv-SE" dirty="0"/>
              <a:t> punkt 7 (jfr HFD 2021 ref 11)</a:t>
            </a:r>
          </a:p>
          <a:p>
            <a:r>
              <a:rPr lang="sv-SE" dirty="0"/>
              <a:t>Många personer med kommunstödd PA har redan som APB behov som motsvarar punkterna 6 och 7. Ni har alltså redan viss och ibland god erfarenhet av att bedöma dessa behov</a:t>
            </a:r>
          </a:p>
          <a:p>
            <a:r>
              <a:rPr lang="sv-SE" dirty="0">
                <a:sym typeface="Wingdings" panose="05000000000000000000" pitchFamily="2" charset="2"/>
              </a:rPr>
              <a:t>Beakta barnets storlek (framförallt vikt) och den faktiska förmågan att skada</a:t>
            </a:r>
          </a:p>
          <a:p>
            <a:r>
              <a:rPr lang="sv-SE" dirty="0"/>
              <a:t>Övergripande föräldraansvar eller föräldraförmåga (till skillnad från assistansrelaterat föräldraansvar - föräldraavdrag) – viktig men ofta bortglömd parameter. Jfr prop. 2021/22:214 s 71, ”föräldraansvaret enligt föräldrabalken påverkas inte av bestämmelsen”</a:t>
            </a:r>
          </a:p>
          <a:p>
            <a:r>
              <a:rPr lang="sv-SE" dirty="0"/>
              <a:t>Tips till den enskilde: Delta i aktiviteter där du utsätts för aggressionsskapande triggers (jfr prop. 2021/22:214 s 68-69) </a:t>
            </a:r>
            <a:r>
              <a:rPr lang="sv-SE" dirty="0">
                <a:sym typeface="Wingdings" panose="05000000000000000000" pitchFamily="2" charset="2"/>
              </a:rPr>
              <a:t> se nästa bild</a:t>
            </a:r>
          </a:p>
          <a:p>
            <a:r>
              <a:rPr lang="sv-SE" dirty="0">
                <a:sym typeface="Wingdings" panose="05000000000000000000" pitchFamily="2" charset="2"/>
              </a:rPr>
              <a:t>Föräldraavdrag: Lägg märke till att avdraget är dygnsbundet</a:t>
            </a:r>
            <a:endParaRPr lang="sv-SE" dirty="0"/>
          </a:p>
        </p:txBody>
      </p:sp>
    </p:spTree>
    <p:extLst>
      <p:ext uri="{BB962C8B-B14F-4D97-AF65-F5344CB8AC3E}">
        <p14:creationId xmlns:p14="http://schemas.microsoft.com/office/powerpoint/2010/main" val="1559882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70044C-D2EF-4E3C-0B18-56237EDF93C4}"/>
              </a:ext>
            </a:extLst>
          </p:cNvPr>
          <p:cNvSpPr>
            <a:spLocks noGrp="1"/>
          </p:cNvSpPr>
          <p:nvPr>
            <p:ph type="title"/>
          </p:nvPr>
        </p:nvSpPr>
        <p:spPr/>
        <p:txBody>
          <a:bodyPr/>
          <a:lstStyle/>
          <a:p>
            <a:r>
              <a:rPr lang="sv-SE" dirty="0"/>
              <a:t>Prop. 2021/22:214 s 68 -69, författningskommentaren</a:t>
            </a:r>
          </a:p>
        </p:txBody>
      </p:sp>
      <p:sp>
        <p:nvSpPr>
          <p:cNvPr id="3" name="Platshållare för innehåll 2">
            <a:extLst>
              <a:ext uri="{FF2B5EF4-FFF2-40B4-BE49-F238E27FC236}">
                <a16:creationId xmlns:a16="http://schemas.microsoft.com/office/drawing/2014/main" id="{88AFC324-DEC0-7BF4-D087-4EB2A4DD0047}"/>
              </a:ext>
            </a:extLst>
          </p:cNvPr>
          <p:cNvSpPr>
            <a:spLocks noGrp="1"/>
          </p:cNvSpPr>
          <p:nvPr>
            <p:ph idx="1"/>
          </p:nvPr>
        </p:nvSpPr>
        <p:spPr/>
        <p:txBody>
          <a:bodyPr>
            <a:normAutofit lnSpcReduction="10000"/>
          </a:bodyPr>
          <a:lstStyle/>
          <a:p>
            <a:r>
              <a:rPr lang="sv-SE" dirty="0"/>
              <a:t>Behovet av förebyggande stöd kan, på samma sätt som har gällt hittills för aktiv tillsyn i den praktiska tillämpningen, vara begränsat till enskilda aktiviteter eller situationer. Det finns således inte något krav på att behovet ska finnas under hela eller en stor del av den enskildes vakna tid. Däremot ska stödet även fortsättningsvis ges löpande under den tid som behovet finns. Det är med andra ord inte fråga om ett stöd i form av punktinsatser, s 68</a:t>
            </a:r>
          </a:p>
          <a:p>
            <a:r>
              <a:rPr lang="sv-SE" dirty="0"/>
              <a:t>Med fysiskt skadar sig själv avses situationer där den enskilde agerar på ett sätt som gör att han eller hon kommer till fysisk skada. Det är således inte enbart självskadande handlingar som avses. </a:t>
            </a:r>
            <a:r>
              <a:rPr lang="sv-SE" b="1" dirty="0"/>
              <a:t>Stödet kan </a:t>
            </a:r>
            <a:r>
              <a:rPr lang="sv-SE" dirty="0"/>
              <a:t>exempelvis </a:t>
            </a:r>
            <a:r>
              <a:rPr lang="sv-SE" b="1" dirty="0"/>
              <a:t>behövas för att förebygga att den enskilde försöker springa rakt ut på en trafikerad väg </a:t>
            </a:r>
            <a:r>
              <a:rPr lang="sv-SE" dirty="0"/>
              <a:t>(jfr RÅ 2010 ref 17), s 69</a:t>
            </a:r>
          </a:p>
          <a:p>
            <a:endParaRPr lang="sv-SE" dirty="0"/>
          </a:p>
        </p:txBody>
      </p:sp>
    </p:spTree>
    <p:extLst>
      <p:ext uri="{BB962C8B-B14F-4D97-AF65-F5344CB8AC3E}">
        <p14:creationId xmlns:p14="http://schemas.microsoft.com/office/powerpoint/2010/main" val="3822618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862ACE-7874-86A6-64C5-9CD5515EE956}"/>
              </a:ext>
            </a:extLst>
          </p:cNvPr>
          <p:cNvSpPr>
            <a:spLocks noGrp="1"/>
          </p:cNvSpPr>
          <p:nvPr>
            <p:ph type="title"/>
          </p:nvPr>
        </p:nvSpPr>
        <p:spPr/>
        <p:txBody>
          <a:bodyPr/>
          <a:lstStyle/>
          <a:p>
            <a:r>
              <a:rPr lang="sv-SE" dirty="0"/>
              <a:t>Ur RÅ 2010 ref 17</a:t>
            </a:r>
          </a:p>
        </p:txBody>
      </p:sp>
      <p:sp>
        <p:nvSpPr>
          <p:cNvPr id="3" name="Platshållare för innehåll 2">
            <a:extLst>
              <a:ext uri="{FF2B5EF4-FFF2-40B4-BE49-F238E27FC236}">
                <a16:creationId xmlns:a16="http://schemas.microsoft.com/office/drawing/2014/main" id="{E02CB93F-8DD0-33E8-9CCC-0B4910906324}"/>
              </a:ext>
            </a:extLst>
          </p:cNvPr>
          <p:cNvSpPr>
            <a:spLocks noGrp="1"/>
          </p:cNvSpPr>
          <p:nvPr>
            <p:ph idx="1"/>
          </p:nvPr>
        </p:nvSpPr>
        <p:spPr/>
        <p:txBody>
          <a:bodyPr/>
          <a:lstStyle/>
          <a:p>
            <a:r>
              <a:rPr lang="sv-SE" b="1" dirty="0"/>
              <a:t>Tobias saknar insikt om vad som är farligt och kan tex springa rakt ut i trafiken</a:t>
            </a:r>
            <a:r>
              <a:rPr lang="sv-SE" dirty="0"/>
              <a:t>. Det framkommer också att han lätt blir frustrerad och då ofta reagerar med att bli aggressiv och destruktiv samt att ständiga ingripanden krävs för att för att hindra att hans reaktioner vänds mot honom själv, mot andra människor eller mot egendom. Den aktiva tillsyn som krävs i detta avseende förutsätter </a:t>
            </a:r>
            <a:r>
              <a:rPr lang="sv-SE" dirty="0" err="1"/>
              <a:t>bla</a:t>
            </a:r>
            <a:r>
              <a:rPr lang="sv-SE" dirty="0"/>
              <a:t> på grund av hans kommunikationssvårigheter – goda kunskaper om honom och omfattas av därför av hans GB (jfr RÅ 1997 ref 23 I)</a:t>
            </a:r>
          </a:p>
          <a:p>
            <a:pPr marL="0" indent="0">
              <a:buNone/>
            </a:pPr>
            <a:r>
              <a:rPr lang="sv-SE" dirty="0"/>
              <a:t>------------------------------------------------------------------------------------</a:t>
            </a:r>
          </a:p>
          <a:p>
            <a:pPr marL="0" indent="0">
              <a:buNone/>
            </a:pPr>
            <a:r>
              <a:rPr lang="sv-SE" dirty="0"/>
              <a:t>Har lagstiftaren tänkt rätt ?</a:t>
            </a:r>
          </a:p>
          <a:p>
            <a:endParaRPr lang="sv-SE" dirty="0"/>
          </a:p>
        </p:txBody>
      </p:sp>
    </p:spTree>
    <p:extLst>
      <p:ext uri="{BB962C8B-B14F-4D97-AF65-F5344CB8AC3E}">
        <p14:creationId xmlns:p14="http://schemas.microsoft.com/office/powerpoint/2010/main" val="1421292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B92DDCB-5A4B-4CAC-91B6-99F7A02790C3}"/>
              </a:ext>
            </a:extLst>
          </p:cNvPr>
          <p:cNvSpPr>
            <a:spLocks noGrp="1"/>
          </p:cNvSpPr>
          <p:nvPr>
            <p:ph type="title"/>
          </p:nvPr>
        </p:nvSpPr>
        <p:spPr/>
        <p:txBody>
          <a:bodyPr/>
          <a:lstStyle/>
          <a:p>
            <a:r>
              <a:rPr lang="sv-SE" dirty="0"/>
              <a:t>Prop. 2021/22:214 + prop. 2021/22:244</a:t>
            </a:r>
          </a:p>
        </p:txBody>
      </p:sp>
      <p:sp>
        <p:nvSpPr>
          <p:cNvPr id="3" name="Platshållare för innehåll 2">
            <a:extLst>
              <a:ext uri="{FF2B5EF4-FFF2-40B4-BE49-F238E27FC236}">
                <a16:creationId xmlns:a16="http://schemas.microsoft.com/office/drawing/2014/main" id="{E4F3BBA1-A605-4926-B320-7F5AA9824294}"/>
              </a:ext>
            </a:extLst>
          </p:cNvPr>
          <p:cNvSpPr>
            <a:spLocks noGrp="1"/>
          </p:cNvSpPr>
          <p:nvPr>
            <p:ph idx="1"/>
          </p:nvPr>
        </p:nvSpPr>
        <p:spPr/>
        <p:txBody>
          <a:bodyPr>
            <a:normAutofit fontScale="70000" lnSpcReduction="20000"/>
          </a:bodyPr>
          <a:lstStyle/>
          <a:p>
            <a:pPr marL="0" indent="0">
              <a:buNone/>
            </a:pPr>
            <a:r>
              <a:rPr lang="sv-SE" dirty="0"/>
              <a:t>9 a §  första stycket LSS</a:t>
            </a:r>
          </a:p>
          <a:p>
            <a:pPr marL="0" indent="0">
              <a:buNone/>
            </a:pPr>
            <a:r>
              <a:rPr lang="sv-SE" dirty="0"/>
              <a:t>Med PA enligt 9 § 2 avses personligt utformat stöd som ges av ett begränsat antal personer åt den som </a:t>
            </a:r>
            <a:r>
              <a:rPr lang="sv-SE" b="1" dirty="0"/>
              <a:t>på grund av stora och varaktiga funktionshinder </a:t>
            </a:r>
            <a:r>
              <a:rPr lang="sv-SE" dirty="0"/>
              <a:t>behöver hjälp med ett eller flera GB.  Med GB avses</a:t>
            </a:r>
          </a:p>
          <a:p>
            <a:pPr marL="0" indent="0">
              <a:buNone/>
            </a:pPr>
            <a:r>
              <a:rPr lang="sv-SE" dirty="0"/>
              <a:t>1.andning</a:t>
            </a:r>
          </a:p>
          <a:p>
            <a:pPr marL="0" indent="0">
              <a:buNone/>
            </a:pPr>
            <a:r>
              <a:rPr lang="sv-SE" dirty="0"/>
              <a:t>2.personlig hygien</a:t>
            </a:r>
          </a:p>
          <a:p>
            <a:pPr marL="0" indent="0">
              <a:buNone/>
            </a:pPr>
            <a:r>
              <a:rPr lang="sv-SE" dirty="0"/>
              <a:t>3.måltider</a:t>
            </a:r>
          </a:p>
          <a:p>
            <a:pPr marL="0" indent="0">
              <a:buNone/>
            </a:pPr>
            <a:r>
              <a:rPr lang="sv-SE" dirty="0"/>
              <a:t>4.av-och påklädning</a:t>
            </a:r>
          </a:p>
          <a:p>
            <a:pPr marL="0" indent="0">
              <a:buNone/>
            </a:pPr>
            <a:r>
              <a:rPr lang="sv-SE" dirty="0"/>
              <a:t>5.kommunikation med andra, </a:t>
            </a:r>
          </a:p>
          <a:p>
            <a:pPr marL="0" indent="0">
              <a:buNone/>
            </a:pPr>
            <a:r>
              <a:rPr lang="sv-SE" dirty="0"/>
              <a:t>6.stöd som den enskilde behöver på grund av en psykisk funktionsnedsättning för att </a:t>
            </a:r>
            <a:r>
              <a:rPr lang="sv-SE" b="1" dirty="0"/>
              <a:t>förebygga</a:t>
            </a:r>
            <a:r>
              <a:rPr lang="sv-SE" dirty="0"/>
              <a:t> att han eller hon fysiskt skadar sig själv, någon annan eller egendom</a:t>
            </a:r>
          </a:p>
          <a:p>
            <a:pPr marL="0" indent="0">
              <a:buNone/>
            </a:pPr>
            <a:r>
              <a:rPr lang="sv-SE" dirty="0"/>
              <a:t>7.stöd som den enskilde </a:t>
            </a:r>
            <a:r>
              <a:rPr lang="sv-SE" b="1" dirty="0"/>
              <a:t>behöver löpande under större delen av dygnet </a:t>
            </a:r>
            <a:r>
              <a:rPr lang="sv-SE" dirty="0"/>
              <a:t>på grund av ett medicinskt tillstånd som innebär att det finns fara för den enskildes liv eller att det annars finns en överhängande och allvarlig risk för hans eller hennes fysiska hälsa</a:t>
            </a:r>
          </a:p>
        </p:txBody>
      </p:sp>
    </p:spTree>
    <p:extLst>
      <p:ext uri="{BB962C8B-B14F-4D97-AF65-F5344CB8AC3E}">
        <p14:creationId xmlns:p14="http://schemas.microsoft.com/office/powerpoint/2010/main" val="4009446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A7112C-B871-4D70-8E24-8E269E01D6F7}"/>
              </a:ext>
            </a:extLst>
          </p:cNvPr>
          <p:cNvSpPr>
            <a:spLocks noGrp="1"/>
          </p:cNvSpPr>
          <p:nvPr>
            <p:ph type="title"/>
          </p:nvPr>
        </p:nvSpPr>
        <p:spPr/>
        <p:txBody>
          <a:bodyPr/>
          <a:lstStyle/>
          <a:p>
            <a:r>
              <a:rPr lang="sv-SE" dirty="0"/>
              <a:t>9 a § 2-4 </a:t>
            </a:r>
            <a:r>
              <a:rPr lang="sv-SE" dirty="0" err="1"/>
              <a:t>st</a:t>
            </a:r>
            <a:endParaRPr lang="sv-SE" dirty="0"/>
          </a:p>
        </p:txBody>
      </p:sp>
      <p:sp>
        <p:nvSpPr>
          <p:cNvPr id="3" name="Platshållare för innehåll 2">
            <a:extLst>
              <a:ext uri="{FF2B5EF4-FFF2-40B4-BE49-F238E27FC236}">
                <a16:creationId xmlns:a16="http://schemas.microsoft.com/office/drawing/2014/main" id="{E10B3E04-9292-457D-BB68-C427D0ACDD2F}"/>
              </a:ext>
            </a:extLst>
          </p:cNvPr>
          <p:cNvSpPr>
            <a:spLocks noGrp="1"/>
          </p:cNvSpPr>
          <p:nvPr>
            <p:ph idx="1"/>
          </p:nvPr>
        </p:nvSpPr>
        <p:spPr/>
        <p:txBody>
          <a:bodyPr>
            <a:normAutofit fontScale="77500" lnSpcReduction="20000"/>
          </a:bodyPr>
          <a:lstStyle/>
          <a:p>
            <a:pPr marL="0" indent="0">
              <a:buNone/>
            </a:pPr>
            <a:r>
              <a:rPr lang="sv-SE" dirty="0"/>
              <a:t>Om den enskilde på grund av en psykisk funktionsnedsättning behöver KAM för att han eller hon själv ska klara att tillgodose ett GB som avses i första stycket 2-5 ska sådana insatser beaktas som en del av hjälpen med GB</a:t>
            </a:r>
          </a:p>
          <a:p>
            <a:pPr marL="0" indent="0">
              <a:buNone/>
            </a:pPr>
            <a:r>
              <a:rPr lang="sv-SE" dirty="0"/>
              <a:t>Hjälp med behov enligt första stycket 1, 6 och 7 ska anses som hjälp med GB, </a:t>
            </a:r>
            <a:r>
              <a:rPr lang="sv-SE" b="1" dirty="0"/>
              <a:t>oavsett hjälpens karaktär</a:t>
            </a:r>
            <a:r>
              <a:rPr lang="sv-SE" dirty="0"/>
              <a:t>. </a:t>
            </a:r>
            <a:r>
              <a:rPr lang="sv-SE" b="1" dirty="0"/>
              <a:t>Detta gäller även </a:t>
            </a:r>
            <a:r>
              <a:rPr lang="sv-SE" dirty="0"/>
              <a:t>hjälp med måltider i form av sondmatning och </a:t>
            </a:r>
            <a:r>
              <a:rPr lang="sv-SE" b="1" dirty="0"/>
              <a:t>hjälp i form av KAM</a:t>
            </a:r>
          </a:p>
          <a:p>
            <a:pPr marL="0" indent="0">
              <a:buNone/>
            </a:pPr>
            <a:r>
              <a:rPr lang="sv-SE" dirty="0"/>
              <a:t>Den som har behov av PA för sina GB har även rätt till insats enligt 9 § 2 för APB om behoven inte tillgodoses på annat sätt. Om behovet avser hjälp med ett GB som avses i första stycket 1 eller 7 omfattar rätten till insats alla åtgärder som är direkt nödvändiga för att hjälpen ska kunna ges. Om behovet omfattar hjälp med måltider i form av sondmatning omfattar rätten till insats alla åtgärder som är direkt nödvändiga för förberedelse och efterarbete i samband med sådana måltider</a:t>
            </a:r>
          </a:p>
          <a:p>
            <a:pPr marL="0" indent="0">
              <a:buNone/>
            </a:pPr>
            <a:r>
              <a:rPr lang="sv-SE" dirty="0"/>
              <a:t>……………………………………………………………………………………………………………………….</a:t>
            </a:r>
          </a:p>
          <a:p>
            <a:pPr marL="0" indent="0">
              <a:buNone/>
            </a:pPr>
            <a:r>
              <a:rPr lang="sv-SE" dirty="0"/>
              <a:t>”oavsett hjälpens karaktär” </a:t>
            </a:r>
            <a:r>
              <a:rPr lang="sv-SE" dirty="0">
                <a:sym typeface="Wingdings" panose="05000000000000000000" pitchFamily="2" charset="2"/>
              </a:rPr>
              <a:t>saknar betydelse i vilken utsträckning hjälpen kan anses vara av privat eller integritetskänslig karaktär (prop. 2021/22:214 s 70)</a:t>
            </a:r>
            <a:endParaRPr lang="sv-SE" dirty="0"/>
          </a:p>
          <a:p>
            <a:pPr marL="0" indent="0">
              <a:buNone/>
            </a:pPr>
            <a:endParaRPr lang="sv-SE" dirty="0"/>
          </a:p>
        </p:txBody>
      </p:sp>
    </p:spTree>
    <p:extLst>
      <p:ext uri="{BB962C8B-B14F-4D97-AF65-F5344CB8AC3E}">
        <p14:creationId xmlns:p14="http://schemas.microsoft.com/office/powerpoint/2010/main" val="607886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4FDDB7-F807-46FE-980D-23078F404110}"/>
              </a:ext>
            </a:extLst>
          </p:cNvPr>
          <p:cNvSpPr>
            <a:spLocks noGrp="1"/>
          </p:cNvSpPr>
          <p:nvPr>
            <p:ph type="title"/>
          </p:nvPr>
        </p:nvSpPr>
        <p:spPr/>
        <p:txBody>
          <a:bodyPr/>
          <a:lstStyle/>
          <a:p>
            <a:r>
              <a:rPr lang="sv-SE" dirty="0"/>
              <a:t>9 f §</a:t>
            </a:r>
          </a:p>
        </p:txBody>
      </p:sp>
      <p:sp>
        <p:nvSpPr>
          <p:cNvPr id="3" name="Platshållare för innehåll 2">
            <a:extLst>
              <a:ext uri="{FF2B5EF4-FFF2-40B4-BE49-F238E27FC236}">
                <a16:creationId xmlns:a16="http://schemas.microsoft.com/office/drawing/2014/main" id="{58A75A3A-F18C-4FF7-8BC5-93641B20B39A}"/>
              </a:ext>
            </a:extLst>
          </p:cNvPr>
          <p:cNvSpPr>
            <a:spLocks noGrp="1"/>
          </p:cNvSpPr>
          <p:nvPr>
            <p:ph idx="1"/>
          </p:nvPr>
        </p:nvSpPr>
        <p:spPr/>
        <p:txBody>
          <a:bodyPr>
            <a:normAutofit fontScale="70000" lnSpcReduction="20000"/>
          </a:bodyPr>
          <a:lstStyle/>
          <a:p>
            <a:pPr marL="0" indent="0">
              <a:buNone/>
            </a:pPr>
            <a:r>
              <a:rPr lang="sv-SE" dirty="0"/>
              <a:t>När behovet av PA bedöms för ett barn ska det bortses från det hjälpbehov som en vårdnadshavare normalt ska tillgodose enligt FB med hänsyn till barnets ålder, utveckling och övriga omständigheter.</a:t>
            </a:r>
          </a:p>
          <a:p>
            <a:pPr marL="0" indent="0">
              <a:buNone/>
            </a:pPr>
            <a:r>
              <a:rPr lang="sv-SE" dirty="0"/>
              <a:t>Detta ska göras genom schablonavdrag (föräldraavdrag) från barnets behov av hjälp med sina GB och APB enligt 9 a §. Föräldraavdrag ska fastställas med hänsyn till barnets ålder och göras dels från GB , dels från APB. Avdrag ska dock inte göras till den del hjälpbehovet avser</a:t>
            </a:r>
          </a:p>
          <a:p>
            <a:pPr marL="0" indent="0">
              <a:buNone/>
            </a:pPr>
            <a:r>
              <a:rPr lang="sv-SE" dirty="0"/>
              <a:t>1.sådant stöd som avses i 9 a § första stycket 1 eller 7</a:t>
            </a:r>
          </a:p>
          <a:p>
            <a:pPr marL="0" indent="0">
              <a:buNone/>
            </a:pPr>
            <a:r>
              <a:rPr lang="sv-SE" dirty="0"/>
              <a:t>2.åtgärder som är direkt nödvändiga för hjälp enligt 9 a § första stycket 1 eller 7 ska kunna ges</a:t>
            </a:r>
          </a:p>
          <a:p>
            <a:pPr marL="0" indent="0">
              <a:buNone/>
            </a:pPr>
            <a:r>
              <a:rPr lang="sv-SE" dirty="0"/>
              <a:t>3.måltider i form av sondmatning</a:t>
            </a:r>
          </a:p>
          <a:p>
            <a:pPr marL="0" indent="0">
              <a:buNone/>
            </a:pPr>
            <a:r>
              <a:rPr lang="sv-SE" dirty="0"/>
              <a:t>4.åtgärder som är direkt nödvändiga för förberedelse och efterarbete i samband med sådana måltider</a:t>
            </a:r>
          </a:p>
          <a:p>
            <a:pPr marL="0" indent="0">
              <a:buNone/>
            </a:pPr>
            <a:r>
              <a:rPr lang="sv-SE" dirty="0"/>
              <a:t>5.GB fr.o.m. den månad då barnet fyller 12 år</a:t>
            </a:r>
          </a:p>
          <a:p>
            <a:pPr marL="0" indent="0">
              <a:buNone/>
            </a:pPr>
            <a:r>
              <a:rPr lang="sv-SE" dirty="0"/>
              <a:t>6.APB före den månad då barnet fyller 1 år, eller</a:t>
            </a:r>
          </a:p>
          <a:p>
            <a:pPr marL="0" indent="0">
              <a:buNone/>
            </a:pPr>
            <a:r>
              <a:rPr lang="sv-SE" dirty="0"/>
              <a:t>7.APB fr.o.m. den månad då barnet fyller 18 år</a:t>
            </a:r>
          </a:p>
          <a:p>
            <a:pPr marL="0" indent="0">
              <a:buNone/>
            </a:pPr>
            <a:r>
              <a:rPr lang="sv-SE" dirty="0"/>
              <a:t>Regeringen får meddela föreskrifter om föräldraavdragets storlek</a:t>
            </a:r>
          </a:p>
        </p:txBody>
      </p:sp>
    </p:spTree>
    <p:extLst>
      <p:ext uri="{BB962C8B-B14F-4D97-AF65-F5344CB8AC3E}">
        <p14:creationId xmlns:p14="http://schemas.microsoft.com/office/powerpoint/2010/main" val="309168616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841321621CAD74AACE06A5D50F03874" ma:contentTypeVersion="16" ma:contentTypeDescription="Skapa ett nytt dokument." ma:contentTypeScope="" ma:versionID="bdf694e24f4cd948edb52b99e48e3410">
  <xsd:schema xmlns:xsd="http://www.w3.org/2001/XMLSchema" xmlns:xs="http://www.w3.org/2001/XMLSchema" xmlns:p="http://schemas.microsoft.com/office/2006/metadata/properties" xmlns:ns2="054db5d3-3f7d-4749-9db7-09f6c21375c1" xmlns:ns3="28684484-0d2d-4e04-a6db-d641c3c7e0ce" targetNamespace="http://schemas.microsoft.com/office/2006/metadata/properties" ma:root="true" ma:fieldsID="bdca015cf356fed88a69855e80a1b077" ns2:_="" ns3:_="">
    <xsd:import namespace="054db5d3-3f7d-4749-9db7-09f6c21375c1"/>
    <xsd:import namespace="28684484-0d2d-4e04-a6db-d641c3c7e0ce"/>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db5d3-3f7d-4749-9db7-09f6c21375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393c7e8e-3604-44fa-beb6-b126b46d197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8684484-0d2d-4e04-a6db-d641c3c7e0ce" elementFormDefault="qualified">
    <xsd:import namespace="http://schemas.microsoft.com/office/2006/documentManagement/types"/>
    <xsd:import namespace="http://schemas.microsoft.com/office/infopath/2007/PartnerControls"/>
    <xsd:element name="SharedWithUsers" ma:index="1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87ba55a6-f26f-4aa0-8dd8-05630dea9fbf}" ma:internalName="TaxCatchAll" ma:showField="CatchAllData" ma:web="28684484-0d2d-4e04-a6db-d641c3c7e0c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48726F5-2C99-47AA-8BBD-1BA6872002EA}"/>
</file>

<file path=customXml/itemProps2.xml><?xml version="1.0" encoding="utf-8"?>
<ds:datastoreItem xmlns:ds="http://schemas.openxmlformats.org/officeDocument/2006/customXml" ds:itemID="{FBAA8AAB-73DA-465A-95BD-F3963B7A5659}"/>
</file>

<file path=docProps/app.xml><?xml version="1.0" encoding="utf-8"?>
<Properties xmlns="http://schemas.openxmlformats.org/officeDocument/2006/extended-properties" xmlns:vt="http://schemas.openxmlformats.org/officeDocument/2006/docPropsVTypes">
  <TotalTime>181979</TotalTime>
  <Words>2705</Words>
  <Application>Microsoft Office PowerPoint</Application>
  <PresentationFormat>Bredbild</PresentationFormat>
  <Paragraphs>135</Paragraphs>
  <Slides>21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21</vt:i4>
      </vt:variant>
    </vt:vector>
  </HeadingPairs>
  <TitlesOfParts>
    <vt:vector size="25" baseType="lpstr">
      <vt:lpstr>Arial</vt:lpstr>
      <vt:lpstr>Calibri</vt:lpstr>
      <vt:lpstr>Calibri Light</vt:lpstr>
      <vt:lpstr>Office-tema</vt:lpstr>
      <vt:lpstr>Nya regler LSS</vt:lpstr>
      <vt:lpstr>Förkortningar</vt:lpstr>
      <vt:lpstr>Programpunkter </vt:lpstr>
      <vt:lpstr>Tips</vt:lpstr>
      <vt:lpstr>Prop. 2021/22:214 s 68 -69, författningskommentaren</vt:lpstr>
      <vt:lpstr>Ur RÅ 2010 ref 17</vt:lpstr>
      <vt:lpstr>Prop. 2021/22:214 + prop. 2021/22:244</vt:lpstr>
      <vt:lpstr>9 a § 2-4 st</vt:lpstr>
      <vt:lpstr>9 f §</vt:lpstr>
      <vt:lpstr>Prop. 2021/22:214 s 39</vt:lpstr>
      <vt:lpstr>FK:s Vägledning 2003:6 Version 32 (s 66)</vt:lpstr>
      <vt:lpstr>6 a § LSS-förordningen (från 2023)</vt:lpstr>
      <vt:lpstr>TUT</vt:lpstr>
      <vt:lpstr>Försäkringskassans vägledning s 66</vt:lpstr>
      <vt:lpstr>Tillsyn som annat personligt behov – bland det viktigaste beträffande FA</vt:lpstr>
      <vt:lpstr>Hushållssysslor, fritidsaktiviteter, ärenden  mm</vt:lpstr>
      <vt:lpstr>Väntetid, prop. 2021/22:214 s 39 </vt:lpstr>
      <vt:lpstr>Kvalificerade aktiverings-och motiveringsinsatser, KAM</vt:lpstr>
      <vt:lpstr>Prop. 2021/22:214 s 31, KAM</vt:lpstr>
      <vt:lpstr>Prop. 2021/22:214 s 34</vt:lpstr>
      <vt:lpstr>Memento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 SoL</dc:title>
  <dc:creator>Finn Kronsporre</dc:creator>
  <cp:lastModifiedBy>Finn Kronsporre</cp:lastModifiedBy>
  <cp:revision>190</cp:revision>
  <dcterms:created xsi:type="dcterms:W3CDTF">2022-04-30T10:59:06Z</dcterms:created>
  <dcterms:modified xsi:type="dcterms:W3CDTF">2023-05-23T15:55:35Z</dcterms:modified>
</cp:coreProperties>
</file>